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638" y="-198"/>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971205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Shape 1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 name="Shape 2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 name="Shape 2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 name="Shape 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2" name="Shape 19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7" name="Shape 19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2" name="Shape 21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 name="Shape 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 name="Shape 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7" name="Shape 5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algn="ctr">
              <a:spcBef>
                <a:spcPts val="0"/>
              </a:spcBef>
              <a:buClr>
                <a:srgbClr val="00BDEC"/>
              </a:buClr>
              <a:buSzPct val="100000"/>
              <a:buFont typeface="Georgia"/>
              <a:defRPr sz="4800">
                <a:solidFill>
                  <a:srgbClr val="00BDEC"/>
                </a:solidFill>
                <a:latin typeface="Georgia"/>
                <a:ea typeface="Georgia"/>
                <a:cs typeface="Georgia"/>
                <a:sym typeface="Georgia"/>
              </a:defRPr>
            </a:lvl1pPr>
            <a:lvl2pPr algn="ctr">
              <a:spcBef>
                <a:spcPts val="0"/>
              </a:spcBef>
              <a:buClr>
                <a:srgbClr val="00BDEC"/>
              </a:buClr>
              <a:buSzPct val="100000"/>
              <a:buFont typeface="Georgia"/>
              <a:defRPr sz="4800">
                <a:solidFill>
                  <a:srgbClr val="00BDEC"/>
                </a:solidFill>
                <a:latin typeface="Georgia"/>
                <a:ea typeface="Georgia"/>
                <a:cs typeface="Georgia"/>
                <a:sym typeface="Georgia"/>
              </a:defRPr>
            </a:lvl2pPr>
            <a:lvl3pPr algn="ctr">
              <a:spcBef>
                <a:spcPts val="0"/>
              </a:spcBef>
              <a:buClr>
                <a:srgbClr val="00BDEC"/>
              </a:buClr>
              <a:buSzPct val="100000"/>
              <a:buFont typeface="Georgia"/>
              <a:defRPr sz="4800">
                <a:solidFill>
                  <a:srgbClr val="00BDEC"/>
                </a:solidFill>
                <a:latin typeface="Georgia"/>
                <a:ea typeface="Georgia"/>
                <a:cs typeface="Georgia"/>
                <a:sym typeface="Georgia"/>
              </a:defRPr>
            </a:lvl3pPr>
            <a:lvl4pPr algn="ctr">
              <a:spcBef>
                <a:spcPts val="0"/>
              </a:spcBef>
              <a:buClr>
                <a:srgbClr val="00BDEC"/>
              </a:buClr>
              <a:buSzPct val="100000"/>
              <a:buFont typeface="Georgia"/>
              <a:defRPr sz="4800">
                <a:solidFill>
                  <a:srgbClr val="00BDEC"/>
                </a:solidFill>
                <a:latin typeface="Georgia"/>
                <a:ea typeface="Georgia"/>
                <a:cs typeface="Georgia"/>
                <a:sym typeface="Georgia"/>
              </a:defRPr>
            </a:lvl4pPr>
            <a:lvl5pPr algn="ctr">
              <a:spcBef>
                <a:spcPts val="0"/>
              </a:spcBef>
              <a:buClr>
                <a:srgbClr val="00BDEC"/>
              </a:buClr>
              <a:buSzPct val="100000"/>
              <a:buFont typeface="Georgia"/>
              <a:defRPr sz="4800">
                <a:solidFill>
                  <a:srgbClr val="00BDEC"/>
                </a:solidFill>
                <a:latin typeface="Georgia"/>
                <a:ea typeface="Georgia"/>
                <a:cs typeface="Georgia"/>
                <a:sym typeface="Georgia"/>
              </a:defRPr>
            </a:lvl5pPr>
            <a:lvl6pPr algn="ctr">
              <a:spcBef>
                <a:spcPts val="0"/>
              </a:spcBef>
              <a:buClr>
                <a:srgbClr val="00BDEC"/>
              </a:buClr>
              <a:buSzPct val="100000"/>
              <a:buFont typeface="Georgia"/>
              <a:defRPr sz="4800">
                <a:solidFill>
                  <a:srgbClr val="00BDEC"/>
                </a:solidFill>
                <a:latin typeface="Georgia"/>
                <a:ea typeface="Georgia"/>
                <a:cs typeface="Georgia"/>
                <a:sym typeface="Georgia"/>
              </a:defRPr>
            </a:lvl6pPr>
            <a:lvl7pPr algn="ctr">
              <a:spcBef>
                <a:spcPts val="0"/>
              </a:spcBef>
              <a:buClr>
                <a:srgbClr val="00BDEC"/>
              </a:buClr>
              <a:buSzPct val="100000"/>
              <a:buFont typeface="Georgia"/>
              <a:defRPr sz="4800">
                <a:solidFill>
                  <a:srgbClr val="00BDEC"/>
                </a:solidFill>
                <a:latin typeface="Georgia"/>
                <a:ea typeface="Georgia"/>
                <a:cs typeface="Georgia"/>
                <a:sym typeface="Georgia"/>
              </a:defRPr>
            </a:lvl7pPr>
            <a:lvl8pPr algn="ctr">
              <a:spcBef>
                <a:spcPts val="0"/>
              </a:spcBef>
              <a:buClr>
                <a:srgbClr val="00BDEC"/>
              </a:buClr>
              <a:buSzPct val="100000"/>
              <a:buFont typeface="Georgia"/>
              <a:defRPr sz="4800">
                <a:solidFill>
                  <a:srgbClr val="00BDEC"/>
                </a:solidFill>
                <a:latin typeface="Georgia"/>
                <a:ea typeface="Georgia"/>
                <a:cs typeface="Georgia"/>
                <a:sym typeface="Georgia"/>
              </a:defRPr>
            </a:lvl8pPr>
            <a:lvl9pPr algn="ctr">
              <a:spcBef>
                <a:spcPts val="0"/>
              </a:spcBef>
              <a:buClr>
                <a:srgbClr val="00BDEC"/>
              </a:buClr>
              <a:buSzPct val="100000"/>
              <a:buFont typeface="Georgia"/>
              <a:defRPr sz="4800">
                <a:solidFill>
                  <a:srgbClr val="00BDEC"/>
                </a:solidFill>
                <a:latin typeface="Georgia"/>
                <a:ea typeface="Georgia"/>
                <a:cs typeface="Georgia"/>
                <a:sym typeface="Georgia"/>
              </a:defRPr>
            </a:lvl9pPr>
          </a:lstStyle>
          <a:p>
            <a:endParaRPr/>
          </a:p>
        </p:txBody>
      </p:sp>
      <p:sp>
        <p:nvSpPr>
          <p:cNvPr id="8" name="Shape 8"/>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algn="ctr">
              <a:spcBef>
                <a:spcPts val="0"/>
              </a:spcBef>
              <a:buClr>
                <a:srgbClr val="627C8A"/>
              </a:buClr>
              <a:buSzPct val="100000"/>
              <a:buFont typeface="Georgia"/>
              <a:defRPr sz="3200">
                <a:solidFill>
                  <a:srgbClr val="627C8A"/>
                </a:solidFill>
                <a:latin typeface="Georgia"/>
                <a:ea typeface="Georgia"/>
                <a:cs typeface="Georgia"/>
                <a:sym typeface="Georgia"/>
              </a:defRPr>
            </a:lvl1pPr>
            <a:lvl2pPr algn="ctr">
              <a:spcBef>
                <a:spcPts val="0"/>
              </a:spcBef>
              <a:buClr>
                <a:srgbClr val="627C8A"/>
              </a:buClr>
              <a:buSzPct val="100000"/>
              <a:buFont typeface="Georgia"/>
              <a:defRPr sz="3200">
                <a:solidFill>
                  <a:srgbClr val="627C8A"/>
                </a:solidFill>
                <a:latin typeface="Georgia"/>
                <a:ea typeface="Georgia"/>
                <a:cs typeface="Georgia"/>
                <a:sym typeface="Georgia"/>
              </a:defRPr>
            </a:lvl2pPr>
            <a:lvl3pPr algn="ctr">
              <a:spcBef>
                <a:spcPts val="0"/>
              </a:spcBef>
              <a:buClr>
                <a:srgbClr val="627C8A"/>
              </a:buClr>
              <a:buSzPct val="100000"/>
              <a:buFont typeface="Georgia"/>
              <a:defRPr sz="3200">
                <a:solidFill>
                  <a:srgbClr val="627C8A"/>
                </a:solidFill>
                <a:latin typeface="Georgia"/>
                <a:ea typeface="Georgia"/>
                <a:cs typeface="Georgia"/>
                <a:sym typeface="Georgia"/>
              </a:defRPr>
            </a:lvl3pPr>
            <a:lvl4pPr algn="ctr">
              <a:spcBef>
                <a:spcPts val="0"/>
              </a:spcBef>
              <a:buClr>
                <a:srgbClr val="627C8A"/>
              </a:buClr>
              <a:buSzPct val="100000"/>
              <a:buFont typeface="Georgia"/>
              <a:defRPr sz="3200">
                <a:solidFill>
                  <a:srgbClr val="627C8A"/>
                </a:solidFill>
                <a:latin typeface="Georgia"/>
                <a:ea typeface="Georgia"/>
                <a:cs typeface="Georgia"/>
                <a:sym typeface="Georgia"/>
              </a:defRPr>
            </a:lvl4pPr>
            <a:lvl5pPr algn="ctr">
              <a:spcBef>
                <a:spcPts val="0"/>
              </a:spcBef>
              <a:buClr>
                <a:srgbClr val="627C8A"/>
              </a:buClr>
              <a:buSzPct val="100000"/>
              <a:buFont typeface="Georgia"/>
              <a:defRPr sz="3200">
                <a:solidFill>
                  <a:srgbClr val="627C8A"/>
                </a:solidFill>
                <a:latin typeface="Georgia"/>
                <a:ea typeface="Georgia"/>
                <a:cs typeface="Georgia"/>
                <a:sym typeface="Georgia"/>
              </a:defRPr>
            </a:lvl5pPr>
            <a:lvl6pPr algn="ctr">
              <a:spcBef>
                <a:spcPts val="0"/>
              </a:spcBef>
              <a:buClr>
                <a:srgbClr val="627C8A"/>
              </a:buClr>
              <a:buSzPct val="100000"/>
              <a:buFont typeface="Georgia"/>
              <a:defRPr sz="3200">
                <a:solidFill>
                  <a:srgbClr val="627C8A"/>
                </a:solidFill>
                <a:latin typeface="Georgia"/>
                <a:ea typeface="Georgia"/>
                <a:cs typeface="Georgia"/>
                <a:sym typeface="Georgia"/>
              </a:defRPr>
            </a:lvl6pPr>
            <a:lvl7pPr algn="ctr">
              <a:spcBef>
                <a:spcPts val="0"/>
              </a:spcBef>
              <a:buClr>
                <a:srgbClr val="627C8A"/>
              </a:buClr>
              <a:buSzPct val="100000"/>
              <a:buFont typeface="Georgia"/>
              <a:defRPr sz="3200">
                <a:solidFill>
                  <a:srgbClr val="627C8A"/>
                </a:solidFill>
                <a:latin typeface="Georgia"/>
                <a:ea typeface="Georgia"/>
                <a:cs typeface="Georgia"/>
                <a:sym typeface="Georgia"/>
              </a:defRPr>
            </a:lvl7pPr>
            <a:lvl8pPr algn="ctr">
              <a:spcBef>
                <a:spcPts val="0"/>
              </a:spcBef>
              <a:buClr>
                <a:srgbClr val="627C8A"/>
              </a:buClr>
              <a:buSzPct val="100000"/>
              <a:buFont typeface="Georgia"/>
              <a:defRPr sz="3200">
                <a:solidFill>
                  <a:srgbClr val="627C8A"/>
                </a:solidFill>
                <a:latin typeface="Georgia"/>
                <a:ea typeface="Georgia"/>
                <a:cs typeface="Georgia"/>
                <a:sym typeface="Georgia"/>
              </a:defRPr>
            </a:lvl8pPr>
            <a:lvl9pPr algn="ctr">
              <a:spcBef>
                <a:spcPts val="0"/>
              </a:spcBef>
              <a:buClr>
                <a:srgbClr val="627C8A"/>
              </a:buClr>
              <a:buSzPct val="100000"/>
              <a:buFont typeface="Georgia"/>
              <a:defRPr sz="3200">
                <a:solidFill>
                  <a:srgbClr val="627C8A"/>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Clr>
                <a:srgbClr val="FFFFFF"/>
              </a:buClr>
              <a:buSzPct val="99224"/>
              <a:buFont typeface="Georgia"/>
              <a:defRPr sz="4266">
                <a:solidFill>
                  <a:srgbClr val="FFFFFF"/>
                </a:solidFill>
                <a:latin typeface="Georgia"/>
                <a:ea typeface="Georgia"/>
                <a:cs typeface="Georgia"/>
                <a:sym typeface="Georgia"/>
              </a:defRPr>
            </a:lvl1pPr>
            <a:lvl2pPr>
              <a:spcBef>
                <a:spcPts val="0"/>
              </a:spcBef>
              <a:buClr>
                <a:srgbClr val="FFFFFF"/>
              </a:buClr>
              <a:buSzPct val="99224"/>
              <a:buFont typeface="Georgia"/>
              <a:defRPr sz="4266">
                <a:solidFill>
                  <a:srgbClr val="FFFFFF"/>
                </a:solidFill>
                <a:latin typeface="Georgia"/>
                <a:ea typeface="Georgia"/>
                <a:cs typeface="Georgia"/>
                <a:sym typeface="Georgia"/>
              </a:defRPr>
            </a:lvl2pPr>
            <a:lvl3pPr>
              <a:spcBef>
                <a:spcPts val="0"/>
              </a:spcBef>
              <a:buClr>
                <a:srgbClr val="FFFFFF"/>
              </a:buClr>
              <a:buSzPct val="99224"/>
              <a:buFont typeface="Georgia"/>
              <a:defRPr sz="4266">
                <a:solidFill>
                  <a:srgbClr val="FFFFFF"/>
                </a:solidFill>
                <a:latin typeface="Georgia"/>
                <a:ea typeface="Georgia"/>
                <a:cs typeface="Georgia"/>
                <a:sym typeface="Georgia"/>
              </a:defRPr>
            </a:lvl3pPr>
            <a:lvl4pPr>
              <a:spcBef>
                <a:spcPts val="0"/>
              </a:spcBef>
              <a:buClr>
                <a:srgbClr val="FFFFFF"/>
              </a:buClr>
              <a:buSzPct val="99224"/>
              <a:buFont typeface="Georgia"/>
              <a:defRPr sz="4266">
                <a:solidFill>
                  <a:srgbClr val="FFFFFF"/>
                </a:solidFill>
                <a:latin typeface="Georgia"/>
                <a:ea typeface="Georgia"/>
                <a:cs typeface="Georgia"/>
                <a:sym typeface="Georgia"/>
              </a:defRPr>
            </a:lvl4pPr>
            <a:lvl5pPr>
              <a:spcBef>
                <a:spcPts val="0"/>
              </a:spcBef>
              <a:buClr>
                <a:srgbClr val="FFFFFF"/>
              </a:buClr>
              <a:buSzPct val="99224"/>
              <a:buFont typeface="Georgia"/>
              <a:defRPr sz="4266">
                <a:solidFill>
                  <a:srgbClr val="FFFFFF"/>
                </a:solidFill>
                <a:latin typeface="Georgia"/>
                <a:ea typeface="Georgia"/>
                <a:cs typeface="Georgia"/>
                <a:sym typeface="Georgia"/>
              </a:defRPr>
            </a:lvl5pPr>
            <a:lvl6pPr>
              <a:spcBef>
                <a:spcPts val="0"/>
              </a:spcBef>
              <a:buClr>
                <a:srgbClr val="FFFFFF"/>
              </a:buClr>
              <a:buSzPct val="99224"/>
              <a:buFont typeface="Georgia"/>
              <a:defRPr sz="4266">
                <a:solidFill>
                  <a:srgbClr val="FFFFFF"/>
                </a:solidFill>
                <a:latin typeface="Georgia"/>
                <a:ea typeface="Georgia"/>
                <a:cs typeface="Georgia"/>
                <a:sym typeface="Georgia"/>
              </a:defRPr>
            </a:lvl6pPr>
            <a:lvl7pPr>
              <a:spcBef>
                <a:spcPts val="0"/>
              </a:spcBef>
              <a:buClr>
                <a:srgbClr val="FFFFFF"/>
              </a:buClr>
              <a:buSzPct val="99224"/>
              <a:buFont typeface="Georgia"/>
              <a:defRPr sz="4266">
                <a:solidFill>
                  <a:srgbClr val="FFFFFF"/>
                </a:solidFill>
                <a:latin typeface="Georgia"/>
                <a:ea typeface="Georgia"/>
                <a:cs typeface="Georgia"/>
                <a:sym typeface="Georgia"/>
              </a:defRPr>
            </a:lvl7pPr>
            <a:lvl8pPr>
              <a:spcBef>
                <a:spcPts val="0"/>
              </a:spcBef>
              <a:buClr>
                <a:srgbClr val="FFFFFF"/>
              </a:buClr>
              <a:buSzPct val="99224"/>
              <a:buFont typeface="Georgia"/>
              <a:defRPr sz="4266">
                <a:solidFill>
                  <a:srgbClr val="FFFFFF"/>
                </a:solidFill>
                <a:latin typeface="Georgia"/>
                <a:ea typeface="Georgia"/>
                <a:cs typeface="Georgia"/>
                <a:sym typeface="Georgia"/>
              </a:defRPr>
            </a:lvl8pPr>
            <a:lvl9pPr>
              <a:spcBef>
                <a:spcPts val="0"/>
              </a:spcBef>
              <a:buClr>
                <a:srgbClr val="FFFFFF"/>
              </a:buClr>
              <a:buSzPct val="99224"/>
              <a:buFont typeface="Georgia"/>
              <a:defRPr sz="4266">
                <a:solidFill>
                  <a:srgbClr val="FFFFFF"/>
                </a:solidFill>
                <a:latin typeface="Georgia"/>
                <a:ea typeface="Georgia"/>
                <a:cs typeface="Georgia"/>
                <a:sym typeface="Georgia"/>
              </a:defRPr>
            </a:lvl9pPr>
          </a:lstStyle>
          <a:p>
            <a:endParaRPr/>
          </a:p>
        </p:txBody>
      </p:sp>
      <p:sp>
        <p:nvSpPr>
          <p:cNvPr id="11" name="Shape 11"/>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a:spcBef>
                <a:spcPts val="0"/>
              </a:spcBef>
              <a:buClr>
                <a:srgbClr val="4D626C"/>
              </a:buClr>
              <a:buSzPct val="98765"/>
              <a:buFont typeface="Georgia"/>
              <a:defRPr sz="2666">
                <a:solidFill>
                  <a:srgbClr val="4D626C"/>
                </a:solidFill>
                <a:latin typeface="Georgia"/>
                <a:ea typeface="Georgia"/>
                <a:cs typeface="Georgia"/>
                <a:sym typeface="Georgia"/>
              </a:defRPr>
            </a:lvl1pPr>
            <a:lvl2pPr>
              <a:spcBef>
                <a:spcPts val="0"/>
              </a:spcBef>
              <a:buClr>
                <a:srgbClr val="4D626C"/>
              </a:buClr>
              <a:buSzPct val="98765"/>
              <a:buFont typeface="Georgia"/>
              <a:defRPr sz="2666">
                <a:solidFill>
                  <a:srgbClr val="4D626C"/>
                </a:solidFill>
                <a:latin typeface="Georgia"/>
                <a:ea typeface="Georgia"/>
                <a:cs typeface="Georgia"/>
                <a:sym typeface="Georgia"/>
              </a:defRPr>
            </a:lvl2pPr>
            <a:lvl3pPr>
              <a:spcBef>
                <a:spcPts val="0"/>
              </a:spcBef>
              <a:buClr>
                <a:srgbClr val="4D626C"/>
              </a:buClr>
              <a:buSzPct val="98765"/>
              <a:buFont typeface="Georgia"/>
              <a:defRPr sz="2666">
                <a:solidFill>
                  <a:srgbClr val="4D626C"/>
                </a:solidFill>
                <a:latin typeface="Georgia"/>
                <a:ea typeface="Georgia"/>
                <a:cs typeface="Georgia"/>
                <a:sym typeface="Georgia"/>
              </a:defRPr>
            </a:lvl3pPr>
            <a:lvl4pPr>
              <a:spcBef>
                <a:spcPts val="0"/>
              </a:spcBef>
              <a:buClr>
                <a:srgbClr val="4D626C"/>
              </a:buClr>
              <a:buSzPct val="98765"/>
              <a:buFont typeface="Georgia"/>
              <a:defRPr sz="2666">
                <a:solidFill>
                  <a:srgbClr val="4D626C"/>
                </a:solidFill>
                <a:latin typeface="Georgia"/>
                <a:ea typeface="Georgia"/>
                <a:cs typeface="Georgia"/>
                <a:sym typeface="Georgia"/>
              </a:defRPr>
            </a:lvl4pPr>
            <a:lvl5pPr>
              <a:spcBef>
                <a:spcPts val="0"/>
              </a:spcBef>
              <a:buClr>
                <a:srgbClr val="4D626C"/>
              </a:buClr>
              <a:buSzPct val="98765"/>
              <a:buFont typeface="Georgia"/>
              <a:defRPr sz="2666">
                <a:solidFill>
                  <a:srgbClr val="4D626C"/>
                </a:solidFill>
                <a:latin typeface="Georgia"/>
                <a:ea typeface="Georgia"/>
                <a:cs typeface="Georgia"/>
                <a:sym typeface="Georgia"/>
              </a:defRPr>
            </a:lvl5pPr>
            <a:lvl6pPr>
              <a:spcBef>
                <a:spcPts val="0"/>
              </a:spcBef>
              <a:buClr>
                <a:srgbClr val="4D626C"/>
              </a:buClr>
              <a:buSzPct val="98765"/>
              <a:buFont typeface="Georgia"/>
              <a:defRPr sz="2666">
                <a:solidFill>
                  <a:srgbClr val="4D626C"/>
                </a:solidFill>
                <a:latin typeface="Georgia"/>
                <a:ea typeface="Georgia"/>
                <a:cs typeface="Georgia"/>
                <a:sym typeface="Georgia"/>
              </a:defRPr>
            </a:lvl6pPr>
            <a:lvl7pPr>
              <a:spcBef>
                <a:spcPts val="0"/>
              </a:spcBef>
              <a:buClr>
                <a:srgbClr val="4D626C"/>
              </a:buClr>
              <a:buSzPct val="98765"/>
              <a:buFont typeface="Georgia"/>
              <a:defRPr sz="2666">
                <a:solidFill>
                  <a:srgbClr val="4D626C"/>
                </a:solidFill>
                <a:latin typeface="Georgia"/>
                <a:ea typeface="Georgia"/>
                <a:cs typeface="Georgia"/>
                <a:sym typeface="Georgia"/>
              </a:defRPr>
            </a:lvl7pPr>
            <a:lvl8pPr>
              <a:spcBef>
                <a:spcPts val="0"/>
              </a:spcBef>
              <a:buClr>
                <a:srgbClr val="4D626C"/>
              </a:buClr>
              <a:buSzPct val="98765"/>
              <a:buFont typeface="Georgia"/>
              <a:defRPr sz="2666">
                <a:solidFill>
                  <a:srgbClr val="4D626C"/>
                </a:solidFill>
                <a:latin typeface="Georgia"/>
                <a:ea typeface="Georgia"/>
                <a:cs typeface="Georgia"/>
                <a:sym typeface="Georgia"/>
              </a:defRPr>
            </a:lvl8pPr>
            <a:lvl9pPr>
              <a:spcBef>
                <a:spcPts val="0"/>
              </a:spcBef>
              <a:buClr>
                <a:srgbClr val="4D626C"/>
              </a:buClr>
              <a:buSzPct val="98765"/>
              <a:buFont typeface="Georgia"/>
              <a:defRPr sz="2666">
                <a:solidFill>
                  <a:srgbClr val="4D626C"/>
                </a:solidFill>
                <a:latin typeface="Georgia"/>
                <a:ea typeface="Georgia"/>
                <a:cs typeface="Georgia"/>
                <a:sym typeface="Georgi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Clr>
                <a:srgbClr val="FFFFFF"/>
              </a:buClr>
              <a:buSzPct val="99224"/>
              <a:buFont typeface="Georgia"/>
              <a:defRPr sz="4266">
                <a:solidFill>
                  <a:srgbClr val="FFFFFF"/>
                </a:solidFill>
                <a:latin typeface="Georgia"/>
                <a:ea typeface="Georgia"/>
                <a:cs typeface="Georgia"/>
                <a:sym typeface="Georgia"/>
              </a:defRPr>
            </a:lvl1pPr>
            <a:lvl2pPr>
              <a:spcBef>
                <a:spcPts val="0"/>
              </a:spcBef>
              <a:buClr>
                <a:srgbClr val="FFFFFF"/>
              </a:buClr>
              <a:buSzPct val="99224"/>
              <a:buFont typeface="Georgia"/>
              <a:defRPr sz="4266">
                <a:solidFill>
                  <a:srgbClr val="FFFFFF"/>
                </a:solidFill>
                <a:latin typeface="Georgia"/>
                <a:ea typeface="Georgia"/>
                <a:cs typeface="Georgia"/>
                <a:sym typeface="Georgia"/>
              </a:defRPr>
            </a:lvl2pPr>
            <a:lvl3pPr>
              <a:spcBef>
                <a:spcPts val="0"/>
              </a:spcBef>
              <a:buClr>
                <a:srgbClr val="FFFFFF"/>
              </a:buClr>
              <a:buSzPct val="99224"/>
              <a:buFont typeface="Georgia"/>
              <a:defRPr sz="4266">
                <a:solidFill>
                  <a:srgbClr val="FFFFFF"/>
                </a:solidFill>
                <a:latin typeface="Georgia"/>
                <a:ea typeface="Georgia"/>
                <a:cs typeface="Georgia"/>
                <a:sym typeface="Georgia"/>
              </a:defRPr>
            </a:lvl3pPr>
            <a:lvl4pPr>
              <a:spcBef>
                <a:spcPts val="0"/>
              </a:spcBef>
              <a:buClr>
                <a:srgbClr val="FFFFFF"/>
              </a:buClr>
              <a:buSzPct val="99224"/>
              <a:buFont typeface="Georgia"/>
              <a:defRPr sz="4266">
                <a:solidFill>
                  <a:srgbClr val="FFFFFF"/>
                </a:solidFill>
                <a:latin typeface="Georgia"/>
                <a:ea typeface="Georgia"/>
                <a:cs typeface="Georgia"/>
                <a:sym typeface="Georgia"/>
              </a:defRPr>
            </a:lvl4pPr>
            <a:lvl5pPr>
              <a:spcBef>
                <a:spcPts val="0"/>
              </a:spcBef>
              <a:buClr>
                <a:srgbClr val="FFFFFF"/>
              </a:buClr>
              <a:buSzPct val="99224"/>
              <a:buFont typeface="Georgia"/>
              <a:defRPr sz="4266">
                <a:solidFill>
                  <a:srgbClr val="FFFFFF"/>
                </a:solidFill>
                <a:latin typeface="Georgia"/>
                <a:ea typeface="Georgia"/>
                <a:cs typeface="Georgia"/>
                <a:sym typeface="Georgia"/>
              </a:defRPr>
            </a:lvl5pPr>
            <a:lvl6pPr>
              <a:spcBef>
                <a:spcPts val="0"/>
              </a:spcBef>
              <a:buClr>
                <a:srgbClr val="FFFFFF"/>
              </a:buClr>
              <a:buSzPct val="99224"/>
              <a:buFont typeface="Georgia"/>
              <a:defRPr sz="4266">
                <a:solidFill>
                  <a:srgbClr val="FFFFFF"/>
                </a:solidFill>
                <a:latin typeface="Georgia"/>
                <a:ea typeface="Georgia"/>
                <a:cs typeface="Georgia"/>
                <a:sym typeface="Georgia"/>
              </a:defRPr>
            </a:lvl6pPr>
            <a:lvl7pPr>
              <a:spcBef>
                <a:spcPts val="0"/>
              </a:spcBef>
              <a:buClr>
                <a:srgbClr val="FFFFFF"/>
              </a:buClr>
              <a:buSzPct val="99224"/>
              <a:buFont typeface="Georgia"/>
              <a:defRPr sz="4266">
                <a:solidFill>
                  <a:srgbClr val="FFFFFF"/>
                </a:solidFill>
                <a:latin typeface="Georgia"/>
                <a:ea typeface="Georgia"/>
                <a:cs typeface="Georgia"/>
                <a:sym typeface="Georgia"/>
              </a:defRPr>
            </a:lvl7pPr>
            <a:lvl8pPr>
              <a:spcBef>
                <a:spcPts val="0"/>
              </a:spcBef>
              <a:buClr>
                <a:srgbClr val="FFFFFF"/>
              </a:buClr>
              <a:buSzPct val="99224"/>
              <a:buFont typeface="Georgia"/>
              <a:defRPr sz="4266">
                <a:solidFill>
                  <a:srgbClr val="FFFFFF"/>
                </a:solidFill>
                <a:latin typeface="Georgia"/>
                <a:ea typeface="Georgia"/>
                <a:cs typeface="Georgia"/>
                <a:sym typeface="Georgia"/>
              </a:defRPr>
            </a:lvl8pPr>
            <a:lvl9pPr>
              <a:spcBef>
                <a:spcPts val="0"/>
              </a:spcBef>
              <a:buClr>
                <a:srgbClr val="FFFFFF"/>
              </a:buClr>
              <a:buSzPct val="99224"/>
              <a:buFont typeface="Georgia"/>
              <a:defRPr sz="4266">
                <a:solidFill>
                  <a:srgbClr val="FFFFFF"/>
                </a:solidFill>
                <a:latin typeface="Georgia"/>
                <a:ea typeface="Georgia"/>
                <a:cs typeface="Georgia"/>
                <a:sym typeface="Georgia"/>
              </a:defRPr>
            </a:lvl9pPr>
          </a:lstStyle>
          <a:p>
            <a:endParaRPr/>
          </a:p>
        </p:txBody>
      </p:sp>
      <p:sp>
        <p:nvSpPr>
          <p:cNvPr id="14" name="Shape 14"/>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a:spcBef>
                <a:spcPts val="0"/>
              </a:spcBef>
              <a:buClr>
                <a:srgbClr val="4D626C"/>
              </a:buClr>
              <a:buSzPct val="98765"/>
              <a:buFont typeface="Georgia"/>
              <a:defRPr sz="2666">
                <a:solidFill>
                  <a:srgbClr val="4D626C"/>
                </a:solidFill>
                <a:latin typeface="Georgia"/>
                <a:ea typeface="Georgia"/>
                <a:cs typeface="Georgia"/>
                <a:sym typeface="Georgia"/>
              </a:defRPr>
            </a:lvl1pPr>
            <a:lvl2pPr>
              <a:spcBef>
                <a:spcPts val="0"/>
              </a:spcBef>
              <a:buClr>
                <a:srgbClr val="4D626C"/>
              </a:buClr>
              <a:buSzPct val="98765"/>
              <a:buFont typeface="Georgia"/>
              <a:defRPr sz="2666">
                <a:solidFill>
                  <a:srgbClr val="4D626C"/>
                </a:solidFill>
                <a:latin typeface="Georgia"/>
                <a:ea typeface="Georgia"/>
                <a:cs typeface="Georgia"/>
                <a:sym typeface="Georgia"/>
              </a:defRPr>
            </a:lvl2pPr>
            <a:lvl3pPr>
              <a:spcBef>
                <a:spcPts val="0"/>
              </a:spcBef>
              <a:buClr>
                <a:srgbClr val="4D626C"/>
              </a:buClr>
              <a:buSzPct val="98765"/>
              <a:buFont typeface="Georgia"/>
              <a:defRPr sz="2666">
                <a:solidFill>
                  <a:srgbClr val="4D626C"/>
                </a:solidFill>
                <a:latin typeface="Georgia"/>
                <a:ea typeface="Georgia"/>
                <a:cs typeface="Georgia"/>
                <a:sym typeface="Georgia"/>
              </a:defRPr>
            </a:lvl3pPr>
            <a:lvl4pPr>
              <a:spcBef>
                <a:spcPts val="0"/>
              </a:spcBef>
              <a:buClr>
                <a:srgbClr val="4D626C"/>
              </a:buClr>
              <a:buSzPct val="98765"/>
              <a:buFont typeface="Georgia"/>
              <a:defRPr sz="2666">
                <a:solidFill>
                  <a:srgbClr val="4D626C"/>
                </a:solidFill>
                <a:latin typeface="Georgia"/>
                <a:ea typeface="Georgia"/>
                <a:cs typeface="Georgia"/>
                <a:sym typeface="Georgia"/>
              </a:defRPr>
            </a:lvl4pPr>
            <a:lvl5pPr>
              <a:spcBef>
                <a:spcPts val="0"/>
              </a:spcBef>
              <a:buClr>
                <a:srgbClr val="4D626C"/>
              </a:buClr>
              <a:buSzPct val="98765"/>
              <a:buFont typeface="Georgia"/>
              <a:defRPr sz="2666">
                <a:solidFill>
                  <a:srgbClr val="4D626C"/>
                </a:solidFill>
                <a:latin typeface="Georgia"/>
                <a:ea typeface="Georgia"/>
                <a:cs typeface="Georgia"/>
                <a:sym typeface="Georgia"/>
              </a:defRPr>
            </a:lvl5pPr>
            <a:lvl6pPr>
              <a:spcBef>
                <a:spcPts val="0"/>
              </a:spcBef>
              <a:buClr>
                <a:srgbClr val="4D626C"/>
              </a:buClr>
              <a:buSzPct val="98765"/>
              <a:buFont typeface="Georgia"/>
              <a:defRPr sz="2666">
                <a:solidFill>
                  <a:srgbClr val="4D626C"/>
                </a:solidFill>
                <a:latin typeface="Georgia"/>
                <a:ea typeface="Georgia"/>
                <a:cs typeface="Georgia"/>
                <a:sym typeface="Georgia"/>
              </a:defRPr>
            </a:lvl6pPr>
            <a:lvl7pPr>
              <a:spcBef>
                <a:spcPts val="0"/>
              </a:spcBef>
              <a:buClr>
                <a:srgbClr val="4D626C"/>
              </a:buClr>
              <a:buSzPct val="98765"/>
              <a:buFont typeface="Georgia"/>
              <a:defRPr sz="2666">
                <a:solidFill>
                  <a:srgbClr val="4D626C"/>
                </a:solidFill>
                <a:latin typeface="Georgia"/>
                <a:ea typeface="Georgia"/>
                <a:cs typeface="Georgia"/>
                <a:sym typeface="Georgia"/>
              </a:defRPr>
            </a:lvl7pPr>
            <a:lvl8pPr>
              <a:spcBef>
                <a:spcPts val="0"/>
              </a:spcBef>
              <a:buClr>
                <a:srgbClr val="4D626C"/>
              </a:buClr>
              <a:buSzPct val="98765"/>
              <a:buFont typeface="Georgia"/>
              <a:defRPr sz="2666">
                <a:solidFill>
                  <a:srgbClr val="4D626C"/>
                </a:solidFill>
                <a:latin typeface="Georgia"/>
                <a:ea typeface="Georgia"/>
                <a:cs typeface="Georgia"/>
                <a:sym typeface="Georgia"/>
              </a:defRPr>
            </a:lvl8pPr>
            <a:lvl9pPr>
              <a:spcBef>
                <a:spcPts val="0"/>
              </a:spcBef>
              <a:buClr>
                <a:srgbClr val="4D626C"/>
              </a:buClr>
              <a:buSzPct val="98765"/>
              <a:buFont typeface="Georgia"/>
              <a:defRPr sz="2666">
                <a:solidFill>
                  <a:srgbClr val="4D626C"/>
                </a:solidFill>
                <a:latin typeface="Georgia"/>
                <a:ea typeface="Georgia"/>
                <a:cs typeface="Georgia"/>
                <a:sym typeface="Georgia"/>
              </a:defRPr>
            </a:lvl9pPr>
          </a:lstStyle>
          <a:p>
            <a:endParaRPr/>
          </a:p>
        </p:txBody>
      </p:sp>
      <p:sp>
        <p:nvSpPr>
          <p:cNvPr id="15" name="Shape 15"/>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a:spcBef>
                <a:spcPts val="0"/>
              </a:spcBef>
              <a:buClr>
                <a:srgbClr val="4D626C"/>
              </a:buClr>
              <a:buSzPct val="98765"/>
              <a:buFont typeface="Georgia"/>
              <a:defRPr sz="2666">
                <a:solidFill>
                  <a:srgbClr val="4D626C"/>
                </a:solidFill>
                <a:latin typeface="Georgia"/>
                <a:ea typeface="Georgia"/>
                <a:cs typeface="Georgia"/>
                <a:sym typeface="Georgia"/>
              </a:defRPr>
            </a:lvl1pPr>
            <a:lvl2pPr>
              <a:spcBef>
                <a:spcPts val="0"/>
              </a:spcBef>
              <a:buClr>
                <a:srgbClr val="4D626C"/>
              </a:buClr>
              <a:buSzPct val="98765"/>
              <a:buFont typeface="Georgia"/>
              <a:defRPr sz="2666">
                <a:solidFill>
                  <a:srgbClr val="4D626C"/>
                </a:solidFill>
                <a:latin typeface="Georgia"/>
                <a:ea typeface="Georgia"/>
                <a:cs typeface="Georgia"/>
                <a:sym typeface="Georgia"/>
              </a:defRPr>
            </a:lvl2pPr>
            <a:lvl3pPr>
              <a:spcBef>
                <a:spcPts val="0"/>
              </a:spcBef>
              <a:buClr>
                <a:srgbClr val="4D626C"/>
              </a:buClr>
              <a:buSzPct val="98765"/>
              <a:buFont typeface="Georgia"/>
              <a:defRPr sz="2666">
                <a:solidFill>
                  <a:srgbClr val="4D626C"/>
                </a:solidFill>
                <a:latin typeface="Georgia"/>
                <a:ea typeface="Georgia"/>
                <a:cs typeface="Georgia"/>
                <a:sym typeface="Georgia"/>
              </a:defRPr>
            </a:lvl3pPr>
            <a:lvl4pPr>
              <a:spcBef>
                <a:spcPts val="0"/>
              </a:spcBef>
              <a:buClr>
                <a:srgbClr val="4D626C"/>
              </a:buClr>
              <a:buSzPct val="98765"/>
              <a:buFont typeface="Georgia"/>
              <a:defRPr sz="2666">
                <a:solidFill>
                  <a:srgbClr val="4D626C"/>
                </a:solidFill>
                <a:latin typeface="Georgia"/>
                <a:ea typeface="Georgia"/>
                <a:cs typeface="Georgia"/>
                <a:sym typeface="Georgia"/>
              </a:defRPr>
            </a:lvl4pPr>
            <a:lvl5pPr>
              <a:spcBef>
                <a:spcPts val="0"/>
              </a:spcBef>
              <a:buClr>
                <a:srgbClr val="4D626C"/>
              </a:buClr>
              <a:buSzPct val="98765"/>
              <a:buFont typeface="Georgia"/>
              <a:defRPr sz="2666">
                <a:solidFill>
                  <a:srgbClr val="4D626C"/>
                </a:solidFill>
                <a:latin typeface="Georgia"/>
                <a:ea typeface="Georgia"/>
                <a:cs typeface="Georgia"/>
                <a:sym typeface="Georgia"/>
              </a:defRPr>
            </a:lvl5pPr>
            <a:lvl6pPr>
              <a:spcBef>
                <a:spcPts val="0"/>
              </a:spcBef>
              <a:buClr>
                <a:srgbClr val="4D626C"/>
              </a:buClr>
              <a:buSzPct val="98765"/>
              <a:buFont typeface="Georgia"/>
              <a:defRPr sz="2666">
                <a:solidFill>
                  <a:srgbClr val="4D626C"/>
                </a:solidFill>
                <a:latin typeface="Georgia"/>
                <a:ea typeface="Georgia"/>
                <a:cs typeface="Georgia"/>
                <a:sym typeface="Georgia"/>
              </a:defRPr>
            </a:lvl6pPr>
            <a:lvl7pPr>
              <a:spcBef>
                <a:spcPts val="0"/>
              </a:spcBef>
              <a:buClr>
                <a:srgbClr val="4D626C"/>
              </a:buClr>
              <a:buSzPct val="98765"/>
              <a:buFont typeface="Georgia"/>
              <a:defRPr sz="2666">
                <a:solidFill>
                  <a:srgbClr val="4D626C"/>
                </a:solidFill>
                <a:latin typeface="Georgia"/>
                <a:ea typeface="Georgia"/>
                <a:cs typeface="Georgia"/>
                <a:sym typeface="Georgia"/>
              </a:defRPr>
            </a:lvl7pPr>
            <a:lvl8pPr>
              <a:spcBef>
                <a:spcPts val="0"/>
              </a:spcBef>
              <a:buClr>
                <a:srgbClr val="4D626C"/>
              </a:buClr>
              <a:buSzPct val="98765"/>
              <a:buFont typeface="Georgia"/>
              <a:defRPr sz="2666">
                <a:solidFill>
                  <a:srgbClr val="4D626C"/>
                </a:solidFill>
                <a:latin typeface="Georgia"/>
                <a:ea typeface="Georgia"/>
                <a:cs typeface="Georgia"/>
                <a:sym typeface="Georgia"/>
              </a:defRPr>
            </a:lvl8pPr>
            <a:lvl9pPr>
              <a:spcBef>
                <a:spcPts val="0"/>
              </a:spcBef>
              <a:buClr>
                <a:srgbClr val="4D626C"/>
              </a:buClr>
              <a:buSzPct val="98765"/>
              <a:buFont typeface="Georgia"/>
              <a:defRPr sz="2666">
                <a:solidFill>
                  <a:srgbClr val="4D626C"/>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algn="ctr">
              <a:spcBef>
                <a:spcPts val="0"/>
              </a:spcBef>
              <a:buClr>
                <a:srgbClr val="22AA44"/>
              </a:buClr>
              <a:buSzPct val="100000"/>
              <a:buFont typeface="Georgia"/>
              <a:defRPr sz="3200">
                <a:solidFill>
                  <a:srgbClr val="22AA44"/>
                </a:solidFill>
                <a:latin typeface="Georgia"/>
                <a:ea typeface="Georgia"/>
                <a:cs typeface="Georgia"/>
                <a:sym typeface="Georgia"/>
              </a:defRPr>
            </a:lvl1pPr>
            <a:lvl2pPr algn="ctr">
              <a:spcBef>
                <a:spcPts val="0"/>
              </a:spcBef>
              <a:buClr>
                <a:srgbClr val="22AA44"/>
              </a:buClr>
              <a:buSzPct val="100000"/>
              <a:buFont typeface="Georgia"/>
              <a:defRPr sz="3200">
                <a:solidFill>
                  <a:srgbClr val="22AA44"/>
                </a:solidFill>
                <a:latin typeface="Georgia"/>
                <a:ea typeface="Georgia"/>
                <a:cs typeface="Georgia"/>
                <a:sym typeface="Georgia"/>
              </a:defRPr>
            </a:lvl2pPr>
            <a:lvl3pPr algn="ctr">
              <a:spcBef>
                <a:spcPts val="0"/>
              </a:spcBef>
              <a:buClr>
                <a:srgbClr val="22AA44"/>
              </a:buClr>
              <a:buSzPct val="100000"/>
              <a:buFont typeface="Georgia"/>
              <a:defRPr sz="3200">
                <a:solidFill>
                  <a:srgbClr val="22AA44"/>
                </a:solidFill>
                <a:latin typeface="Georgia"/>
                <a:ea typeface="Georgia"/>
                <a:cs typeface="Georgia"/>
                <a:sym typeface="Georgia"/>
              </a:defRPr>
            </a:lvl3pPr>
            <a:lvl4pPr algn="ctr">
              <a:spcBef>
                <a:spcPts val="0"/>
              </a:spcBef>
              <a:buClr>
                <a:srgbClr val="22AA44"/>
              </a:buClr>
              <a:buSzPct val="100000"/>
              <a:buFont typeface="Georgia"/>
              <a:defRPr sz="3200">
                <a:solidFill>
                  <a:srgbClr val="22AA44"/>
                </a:solidFill>
                <a:latin typeface="Georgia"/>
                <a:ea typeface="Georgia"/>
                <a:cs typeface="Georgia"/>
                <a:sym typeface="Georgia"/>
              </a:defRPr>
            </a:lvl4pPr>
            <a:lvl5pPr algn="ctr">
              <a:spcBef>
                <a:spcPts val="0"/>
              </a:spcBef>
              <a:buClr>
                <a:srgbClr val="22AA44"/>
              </a:buClr>
              <a:buSzPct val="100000"/>
              <a:buFont typeface="Georgia"/>
              <a:defRPr sz="3200">
                <a:solidFill>
                  <a:srgbClr val="22AA44"/>
                </a:solidFill>
                <a:latin typeface="Georgia"/>
                <a:ea typeface="Georgia"/>
                <a:cs typeface="Georgia"/>
                <a:sym typeface="Georgia"/>
              </a:defRPr>
            </a:lvl5pPr>
            <a:lvl6pPr algn="ctr">
              <a:spcBef>
                <a:spcPts val="0"/>
              </a:spcBef>
              <a:buClr>
                <a:srgbClr val="22AA44"/>
              </a:buClr>
              <a:buSzPct val="100000"/>
              <a:buFont typeface="Georgia"/>
              <a:defRPr sz="3200">
                <a:solidFill>
                  <a:srgbClr val="22AA44"/>
                </a:solidFill>
                <a:latin typeface="Georgia"/>
                <a:ea typeface="Georgia"/>
                <a:cs typeface="Georgia"/>
                <a:sym typeface="Georgia"/>
              </a:defRPr>
            </a:lvl6pPr>
            <a:lvl7pPr algn="ctr">
              <a:spcBef>
                <a:spcPts val="0"/>
              </a:spcBef>
              <a:buClr>
                <a:srgbClr val="22AA44"/>
              </a:buClr>
              <a:buSzPct val="100000"/>
              <a:buFont typeface="Georgia"/>
              <a:defRPr sz="3200">
                <a:solidFill>
                  <a:srgbClr val="22AA44"/>
                </a:solidFill>
                <a:latin typeface="Georgia"/>
                <a:ea typeface="Georgia"/>
                <a:cs typeface="Georgia"/>
                <a:sym typeface="Georgia"/>
              </a:defRPr>
            </a:lvl7pPr>
            <a:lvl8pPr algn="ctr">
              <a:spcBef>
                <a:spcPts val="0"/>
              </a:spcBef>
              <a:buClr>
                <a:srgbClr val="22AA44"/>
              </a:buClr>
              <a:buSzPct val="100000"/>
              <a:buFont typeface="Georgia"/>
              <a:defRPr sz="3200">
                <a:solidFill>
                  <a:srgbClr val="22AA44"/>
                </a:solidFill>
                <a:latin typeface="Georgia"/>
                <a:ea typeface="Georgia"/>
                <a:cs typeface="Georgia"/>
                <a:sym typeface="Georgia"/>
              </a:defRPr>
            </a:lvl8pPr>
            <a:lvl9pPr algn="ctr">
              <a:spcBef>
                <a:spcPts val="0"/>
              </a:spcBef>
              <a:buClr>
                <a:srgbClr val="22AA44"/>
              </a:buClr>
              <a:buSzPct val="100000"/>
              <a:buFont typeface="Georgia"/>
              <a:defRPr sz="3200">
                <a:solidFill>
                  <a:srgbClr val="22AA44"/>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914400" y="3048000"/>
            <a:ext cx="8407399" cy="1295400"/>
          </a:xfrm>
          <a:prstGeom prst="rect">
            <a:avLst/>
          </a:prstGeom>
        </p:spPr>
        <p:txBody>
          <a:bodyPr lIns="38100" tIns="38100" rIns="38100" bIns="38100" anchor="t" anchorCtr="0">
            <a:noAutofit/>
          </a:bodyPr>
          <a:lstStyle/>
          <a:p>
            <a:pPr algn="ctr" rtl="0">
              <a:lnSpc>
                <a:spcPct val="100000"/>
              </a:lnSpc>
              <a:spcBef>
                <a:spcPts val="0"/>
              </a:spcBef>
              <a:buNone/>
            </a:pPr>
            <a:r>
              <a:rPr lang="en-US" sz="4800">
                <a:solidFill>
                  <a:srgbClr val="00BDEC"/>
                </a:solidFill>
                <a:latin typeface="Georgia"/>
                <a:ea typeface="Georgia"/>
                <a:cs typeface="Georgia"/>
                <a:sym typeface="Georgia"/>
              </a:rPr>
              <a:t>Ch 5 Changes in the Prairies</a:t>
            </a:r>
          </a:p>
        </p:txBody>
      </p:sp>
      <p:sp>
        <p:nvSpPr>
          <p:cNvPr id="23" name="Shape 23"/>
          <p:cNvSpPr txBox="1">
            <a:spLocks noGrp="1"/>
          </p:cNvSpPr>
          <p:nvPr>
            <p:ph type="subTitle" idx="1"/>
          </p:nvPr>
        </p:nvSpPr>
        <p:spPr>
          <a:xfrm>
            <a:off x="1828800" y="4572000"/>
            <a:ext cx="6578599" cy="990599"/>
          </a:xfrm>
          <a:prstGeom prst="rect">
            <a:avLst/>
          </a:prstGeom>
        </p:spPr>
        <p:txBody>
          <a:bodyPr lIns="38100" tIns="38100" rIns="38100" bIns="38100" anchor="t" anchorCtr="0">
            <a:noAutofit/>
          </a:bodyPr>
          <a:lstStyle/>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p:nvPr/>
        </p:nvSpPr>
        <p:spPr>
          <a:xfrm>
            <a:off x="2520500" y="1898475"/>
            <a:ext cx="5143200" cy="29889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What would life be like without laws?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Think about the possibilites.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Write down 2 results of life without laws...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  Today we will identify the laws of the Metis in the Northwest, and analyse different opinions on these laws..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p:nvPr/>
        </p:nvSpPr>
        <p:spPr>
          <a:xfrm>
            <a:off x="2520500" y="1898475"/>
            <a:ext cx="5143200" cy="25728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Read Quietly Pg 169-170- </a:t>
            </a:r>
          </a:p>
          <a:p>
            <a:pPr rtl="0">
              <a:lnSpc>
                <a:spcPct val="100000"/>
              </a:lnSpc>
              <a:spcBef>
                <a:spcPts val="0"/>
              </a:spcBef>
              <a:buNone/>
            </a:pPr>
            <a:r>
              <a:rPr lang="en-US" sz="2666">
                <a:solidFill>
                  <a:srgbClr val="4D626C"/>
                </a:solidFill>
                <a:latin typeface="Georgia"/>
                <a:ea typeface="Georgia"/>
                <a:cs typeface="Georgia"/>
                <a:sym typeface="Georgia"/>
              </a:rPr>
              <a:t>Write down 2 laws of the Metis laws in the Northwest.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Why would Canada be opposed to the Metis making laws?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2520500" y="1898475"/>
            <a:ext cx="5143200" cy="29889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L.M 5.3  Analysing View Points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Were the Laws of the Metis Unreasonable?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Two sides to the story...</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2336800" y="203200"/>
            <a:ext cx="5143200" cy="71500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You will be assigned a role to analyze..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Please fill in all of the information.</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Meet with your partner... </a:t>
            </a:r>
          </a:p>
          <a:p>
            <a:pPr rtl="0">
              <a:lnSpc>
                <a:spcPct val="100000"/>
              </a:lnSpc>
              <a:spcBef>
                <a:spcPts val="0"/>
              </a:spcBef>
              <a:buNone/>
            </a:pPr>
            <a:r>
              <a:rPr lang="en-US" sz="2666">
                <a:solidFill>
                  <a:srgbClr val="4D626C"/>
                </a:solidFill>
                <a:latin typeface="Georgia"/>
                <a:ea typeface="Georgia"/>
                <a:cs typeface="Georgia"/>
                <a:sym typeface="Georgia"/>
              </a:rPr>
              <a:t>Add the opposing sides information.</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1. How is each account biased? If you had to choose one to believe, which would you choose?  Why?</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2 How do the accounts support and contradict each other?</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p:nvPr/>
        </p:nvSpPr>
        <p:spPr>
          <a:xfrm>
            <a:off x="2520500" y="1898475"/>
            <a:ext cx="5143200" cy="25728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Text Assignment: </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Read 172-173</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Describe the demise of the bison..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5-3--- First Nations Treaties and The North West Mounted Police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a:hlinkClick r:id=""/>
          </p:cNvPr>
          <p:cNvSpPr/>
          <p:nvPr/>
        </p:nvSpPr>
        <p:spPr>
          <a:xfrm>
            <a:off x="2794000" y="2095500"/>
            <a:ext cx="4572000" cy="3429000"/>
          </a:xfrm>
          <a:prstGeom prst="rect">
            <a:avLst/>
          </a:prstGeom>
          <a:blipFill>
            <a:blip r:embed="rId3">
              <a:alphaModFix/>
            </a:blip>
            <a:stretch>
              <a:fillRect/>
            </a:stretch>
          </a:blipFill>
          <a:ln>
            <a:noFill/>
          </a:ln>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p:nvPr/>
        </p:nvSpPr>
        <p:spPr>
          <a:xfrm>
            <a:off x="2520500" y="1898475"/>
            <a:ext cx="5143200" cy="25728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Today you will learn about the treaty process in Canada, and the importance of the NWMP in early Canada.</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p:nvPr/>
        </p:nvSpPr>
        <p:spPr>
          <a:xfrm>
            <a:off x="2520500" y="1898475"/>
            <a:ext cx="5143200" cy="2156724"/>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Read 174-179</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Individual Seat Work---</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Complete Section 2 and 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5-1 Introduction</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5-4 The Northwest Rebellion</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PGS. 181-186</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  Today you will learn about the causes, effects and results of the Northwest Rebellion.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p:nvPr/>
        </p:nvSpPr>
        <p:spPr>
          <a:xfrm>
            <a:off x="2520500" y="1898475"/>
            <a:ext cx="5143200" cy="54855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Recognizing Cause-Effect and Result Pg. 362</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Think about the Vancouver Canuck riots--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Write down  causes,effects and results..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Join a partner-- share your info.</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Discuss as a class.</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p:nvPr/>
        </p:nvSpPr>
        <p:spPr>
          <a:xfrm>
            <a:off x="2520500" y="1898475"/>
            <a:ext cx="5143200" cy="29889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Read  Pages 181-185</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As you read fill in a 3 column organizer:</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Headings:Cause/Effect/Results</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2520500" y="1898475"/>
            <a:ext cx="5143200" cy="423727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Join back up with your partner from earlier together determine if you have right idea.</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Add to your list of causes, effects and results....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Share as a class...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Homework--Fill out GLM-12 Completely and Neatly Filling in all of the information boxes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5-5 The Trial of Louis Riel</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Are innocent people charged and convicted of crimes?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Discuss.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p:nvPr/>
        </p:nvSpPr>
        <p:spPr>
          <a:xfrm>
            <a:off x="2520500" y="1898475"/>
            <a:ext cx="5143200" cy="257284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Can you think of an example where an innocent person was convicted of a crime?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What if the sentence was death?</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p:nvPr/>
        </p:nvSpPr>
        <p:spPr>
          <a:xfrm>
            <a:off x="2520500" y="1898475"/>
            <a:ext cx="5143200" cy="423727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Today you will learn about the trial of Louis Riel..</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You will be able to understand the charges laid against him and the two opinions about his guilt.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 Today you will learn about the importance of historical images. You will practice analyzing  images.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p:nvPr/>
        </p:nvSpPr>
        <p:spPr>
          <a:xfrm>
            <a:off x="2520500" y="1898475"/>
            <a:ext cx="5143200" cy="46533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Innocent until proven guilty means: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a. that the prosecution lawyers must prove you committed the crime.</a:t>
            </a:r>
          </a:p>
          <a:p>
            <a:pPr rtl="0">
              <a:lnSpc>
                <a:spcPct val="100000"/>
              </a:lnSpc>
              <a:spcBef>
                <a:spcPts val="0"/>
              </a:spcBef>
              <a:buNone/>
            </a:pPr>
            <a:r>
              <a:rPr lang="en-US" sz="2666">
                <a:solidFill>
                  <a:srgbClr val="4D626C"/>
                </a:solidFill>
                <a:latin typeface="Georgia"/>
                <a:ea typeface="Georgia"/>
                <a:cs typeface="Georgia"/>
                <a:sym typeface="Georgia"/>
              </a:rPr>
              <a:t>b. that you are immediately put in prison until proven innocent.</a:t>
            </a:r>
          </a:p>
          <a:p>
            <a:pPr rtl="0">
              <a:lnSpc>
                <a:spcPct val="100000"/>
              </a:lnSpc>
              <a:spcBef>
                <a:spcPts val="0"/>
              </a:spcBef>
              <a:buNone/>
            </a:pPr>
            <a:r>
              <a:rPr lang="en-US" sz="2666">
                <a:solidFill>
                  <a:srgbClr val="4D626C"/>
                </a:solidFill>
                <a:latin typeface="Georgia"/>
                <a:ea typeface="Georgia"/>
                <a:cs typeface="Georgia"/>
                <a:sym typeface="Georgia"/>
              </a:rPr>
              <a:t>c.  that your guilt is assumed.</a:t>
            </a:r>
          </a:p>
          <a:p>
            <a:pPr rtl="0">
              <a:lnSpc>
                <a:spcPct val="100000"/>
              </a:lnSpc>
              <a:spcBef>
                <a:spcPts val="0"/>
              </a:spcBef>
              <a:buNone/>
            </a:pPr>
            <a:r>
              <a:rPr lang="en-US" sz="2666">
                <a:solidFill>
                  <a:srgbClr val="4D626C"/>
                </a:solidFill>
                <a:latin typeface="Georgia"/>
                <a:ea typeface="Georgia"/>
                <a:cs typeface="Georgia"/>
                <a:sym typeface="Georgia"/>
              </a:rPr>
              <a:t>d. all Canadians have the right to a lawyer.</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p:nvPr/>
        </p:nvSpPr>
        <p:spPr>
          <a:xfrm>
            <a:off x="2438400" y="304800"/>
            <a:ext cx="5143200" cy="5901724"/>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What was Louis Riel charged with?  </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Read Pg. 187</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From this chapter and the previous one find evidence of treason...(crime against your country)</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Write down at least three pieces of evidence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Share with a partner..</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2520500" y="1898475"/>
            <a:ext cx="5143200" cy="46533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The trial consisted of a jury of only 6 none of which were French, Riel was convicted and sentenced to  death.. Read Statement on Page 187</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Do you agree with the conviction?</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p:nvPr/>
        </p:nvSpPr>
        <p:spPr>
          <a:xfrm>
            <a:off x="2520500" y="1898475"/>
            <a:ext cx="5143200" cy="43202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Use GLM 18 to Assess different Viewpoints on Riel's guilt.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Use the following two people as examples of the different opinions:</a:t>
            </a:r>
          </a:p>
          <a:p>
            <a:pPr rtl="0">
              <a:lnSpc>
                <a:spcPct val="100000"/>
              </a:lnSpc>
              <a:spcBef>
                <a:spcPts val="0"/>
              </a:spcBef>
              <a:buNone/>
            </a:pPr>
            <a:r>
              <a:rPr lang="en-US" sz="2666">
                <a:solidFill>
                  <a:srgbClr val="4D626C"/>
                </a:solidFill>
                <a:latin typeface="Georgia"/>
                <a:ea typeface="Georgia"/>
                <a:cs typeface="Georgia"/>
                <a:sym typeface="Georgia"/>
              </a:rPr>
              <a:t>John A MacDonald-Against Riel</a:t>
            </a:r>
          </a:p>
          <a:p>
            <a:pPr rtl="0">
              <a:lnSpc>
                <a:spcPct val="100000"/>
              </a:lnSpc>
              <a:spcBef>
                <a:spcPts val="0"/>
              </a:spcBef>
              <a:buNone/>
            </a:pPr>
            <a:r>
              <a:rPr lang="en-US" sz="2666">
                <a:solidFill>
                  <a:srgbClr val="4D626C"/>
                </a:solidFill>
                <a:latin typeface="Georgia"/>
                <a:ea typeface="Georgia"/>
                <a:cs typeface="Georgia"/>
                <a:sym typeface="Georgia"/>
              </a:rPr>
              <a:t>Gabriel Dumont- For Riel</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Complete the entire sheet...</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5-6 - The National Dream</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Building the CPR</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p:nvPr/>
        </p:nvSpPr>
        <p:spPr>
          <a:xfrm>
            <a:off x="2534800" y="1894575"/>
            <a:ext cx="5145800" cy="244962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Learning Outcome: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Students will  analyse the process of the CPR completion and determine why the National Policy was so important to Macdonald..</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a:hlinkClick r:id=""/>
          </p:cNvPr>
          <p:cNvSpPr/>
          <p:nvPr/>
        </p:nvSpPr>
        <p:spPr>
          <a:xfrm>
            <a:off x="2794000" y="2095500"/>
            <a:ext cx="4572000" cy="3429000"/>
          </a:xfrm>
          <a:prstGeom prst="rect">
            <a:avLst/>
          </a:prstGeom>
          <a:blipFill>
            <a:blip r:embed="rId3">
              <a:alphaModFix/>
            </a:blip>
            <a:stretch>
              <a:fillRect/>
            </a:stretch>
          </a:blipFill>
          <a:ln>
            <a:noFill/>
          </a:ln>
        </p:spPr>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a:hlinkClick r:id=""/>
          </p:cNvPr>
          <p:cNvSpPr/>
          <p:nvPr/>
        </p:nvSpPr>
        <p:spPr>
          <a:xfrm>
            <a:off x="345750" y="537250"/>
            <a:ext cx="9681624" cy="7261199"/>
          </a:xfrm>
          <a:prstGeom prst="rect">
            <a:avLst/>
          </a:prstGeom>
          <a:blipFill>
            <a:blip r:embed="rId3">
              <a:alphaModFix/>
            </a:blip>
            <a:stretch>
              <a:fillRect/>
            </a:stretch>
          </a:blipFill>
          <a:ln>
            <a:noFill/>
          </a:ln>
        </p:spPr>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2336800" y="101600"/>
            <a:ext cx="5156199" cy="8383224"/>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USE GLM -9-194-201</a:t>
            </a:r>
          </a:p>
          <a:p>
            <a:pPr rtl="0">
              <a:lnSpc>
                <a:spcPct val="100000"/>
              </a:lnSpc>
              <a:spcBef>
                <a:spcPts val="0"/>
              </a:spcBef>
              <a:buNone/>
            </a:pPr>
            <a:r>
              <a:rPr lang="en-US" sz="2666">
                <a:solidFill>
                  <a:srgbClr val="4D626C"/>
                </a:solidFill>
                <a:latin typeface="Georgia"/>
                <a:ea typeface="Georgia"/>
                <a:cs typeface="Georgia"/>
                <a:sym typeface="Georgia"/>
              </a:rPr>
              <a:t>Answer </a:t>
            </a:r>
          </a:p>
          <a:p>
            <a:pPr rtl="0">
              <a:lnSpc>
                <a:spcPct val="100000"/>
              </a:lnSpc>
              <a:spcBef>
                <a:spcPts val="0"/>
              </a:spcBef>
              <a:buNone/>
            </a:pPr>
            <a:r>
              <a:rPr lang="en-US" sz="2666">
                <a:solidFill>
                  <a:srgbClr val="4D626C"/>
                </a:solidFill>
                <a:latin typeface="Georgia"/>
                <a:ea typeface="Georgia"/>
                <a:cs typeface="Georgia"/>
                <a:sym typeface="Georgia"/>
              </a:rPr>
              <a:t>Who were the main builders of the CPR- what were their roles..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What was the purpose of the CPR? What were problems/dangers?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Where was it built? Why?</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When was it started? When was it finished?</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Why did it take so long? Why did money cause many problems?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How was it used? How did it get finished ahead of schedule?</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p:nvPr/>
        </p:nvSpPr>
        <p:spPr>
          <a:xfrm>
            <a:off x="2534800" y="1894575"/>
            <a:ext cx="5145800" cy="284520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Text Assignment: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1. What was the National Policy? Why was it so important to Macdonald and Canada? </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Answer Figures: 5-28,29 and 30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p:nvPr/>
        </p:nvSpPr>
        <p:spPr>
          <a:xfrm>
            <a:off x="2520500" y="1898475"/>
            <a:ext cx="5143200" cy="382117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L.M- 5.1  </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Analyze- Break down into parts</a:t>
            </a:r>
          </a:p>
          <a:p>
            <a:pPr rtl="0">
              <a:lnSpc>
                <a:spcPct val="100000"/>
              </a:lnSpc>
              <a:spcBef>
                <a:spcPts val="0"/>
              </a:spcBef>
              <a:buNone/>
            </a:pPr>
            <a:r>
              <a:rPr lang="en-US" sz="2666">
                <a:solidFill>
                  <a:srgbClr val="4D626C"/>
                </a:solidFill>
                <a:latin typeface="Georgia"/>
                <a:ea typeface="Georgia"/>
                <a:cs typeface="Georgia"/>
                <a:sym typeface="Georgia"/>
              </a:rPr>
              <a:t>Identify- Notice interesting or unique words or items.</a:t>
            </a:r>
          </a:p>
          <a:p>
            <a:pPr rtl="0">
              <a:lnSpc>
                <a:spcPct val="100000"/>
              </a:lnSpc>
              <a:spcBef>
                <a:spcPts val="0"/>
              </a:spcBef>
              <a:buNone/>
            </a:pPr>
            <a:r>
              <a:rPr lang="en-US" sz="2666">
                <a:solidFill>
                  <a:srgbClr val="4D626C"/>
                </a:solidFill>
                <a:latin typeface="Georgia"/>
                <a:ea typeface="Georgia"/>
                <a:cs typeface="Georgia"/>
                <a:sym typeface="Georgia"/>
              </a:rPr>
              <a:t>Read-- Read and summarize important text.</a:t>
            </a:r>
          </a:p>
          <a:p>
            <a:pPr rtl="0">
              <a:lnSpc>
                <a:spcPct val="100000"/>
              </a:lnSpc>
              <a:spcBef>
                <a:spcPts val="0"/>
              </a:spcBef>
              <a:buNone/>
            </a:pPr>
            <a:r>
              <a:rPr lang="en-US" sz="2666">
                <a:solidFill>
                  <a:srgbClr val="4D626C"/>
                </a:solidFill>
                <a:latin typeface="Georgia"/>
                <a:ea typeface="Georgia"/>
                <a:cs typeface="Georgia"/>
                <a:sym typeface="Georgia"/>
              </a:rPr>
              <a:t>Evaluate- determine the worth, value or importance of image.</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p:nvPr/>
        </p:nvSpPr>
        <p:spPr>
          <a:xfrm>
            <a:off x="1250550" y="666950"/>
            <a:ext cx="8187000" cy="6369300"/>
          </a:xfrm>
          <a:prstGeom prst="rect">
            <a:avLst/>
          </a:prstGeom>
          <a:noFill/>
          <a:ln>
            <a:noFill/>
          </a:ln>
        </p:spPr>
        <p:txBody>
          <a:bodyPr lIns="91425" tIns="91425" rIns="91425" bIns="91425" anchor="t" anchorCtr="0">
            <a:noAutofit/>
          </a:bodyPr>
          <a:lstStyle/>
          <a:p>
            <a:pPr rtl="0">
              <a:spcBef>
                <a:spcPts val="0"/>
              </a:spcBef>
              <a:buNone/>
            </a:pPr>
            <a:endParaRPr/>
          </a:p>
          <a:p>
            <a:pPr rtl="0">
              <a:spcBef>
                <a:spcPts val="0"/>
              </a:spcBef>
              <a:buNone/>
            </a:pPr>
            <a:r>
              <a:rPr lang="en-US"/>
              <a:t>Summative Activity for Changes in the Prairies</a:t>
            </a:r>
          </a:p>
          <a:p>
            <a:pPr rtl="0">
              <a:spcBef>
                <a:spcPts val="0"/>
              </a:spcBef>
              <a:buNone/>
            </a:pPr>
            <a:r>
              <a:rPr lang="en-US"/>
              <a:t>Using your notes  create a summative poster reflecting the </a:t>
            </a:r>
            <a:r>
              <a:rPr lang="en-US" sz="2400"/>
              <a:t>changes</a:t>
            </a:r>
            <a:r>
              <a:rPr lang="en-US"/>
              <a:t> to  Canada during this time period you must address at least 3 of the following topics:</a:t>
            </a:r>
          </a:p>
          <a:p>
            <a:pPr rtl="0">
              <a:spcBef>
                <a:spcPts val="0"/>
              </a:spcBef>
              <a:buNone/>
            </a:pPr>
            <a:endParaRPr/>
          </a:p>
          <a:p>
            <a:pPr lvl="0" rtl="0">
              <a:spcBef>
                <a:spcPts val="0"/>
              </a:spcBef>
              <a:buNone/>
            </a:pPr>
            <a:r>
              <a:rPr lang="en-US"/>
              <a:t>1.The Metis and Land Rights (Scrip)</a:t>
            </a:r>
          </a:p>
          <a:p>
            <a:pPr rtl="0">
              <a:spcBef>
                <a:spcPts val="0"/>
              </a:spcBef>
              <a:buNone/>
            </a:pPr>
            <a:endParaRPr/>
          </a:p>
          <a:p>
            <a:pPr rtl="0">
              <a:spcBef>
                <a:spcPts val="0"/>
              </a:spcBef>
              <a:buNone/>
            </a:pPr>
            <a:r>
              <a:rPr lang="en-US"/>
              <a:t>2.  The Treaties</a:t>
            </a:r>
          </a:p>
          <a:p>
            <a:pPr rtl="0">
              <a:spcBef>
                <a:spcPts val="0"/>
              </a:spcBef>
              <a:buNone/>
            </a:pPr>
            <a:endParaRPr/>
          </a:p>
          <a:p>
            <a:pPr rtl="0">
              <a:spcBef>
                <a:spcPts val="0"/>
              </a:spcBef>
              <a:buNone/>
            </a:pPr>
            <a:r>
              <a:rPr lang="en-US"/>
              <a:t>3.  The Northwest Rebellion</a:t>
            </a:r>
          </a:p>
          <a:p>
            <a:pPr rtl="0">
              <a:spcBef>
                <a:spcPts val="0"/>
              </a:spcBef>
              <a:buNone/>
            </a:pPr>
            <a:endParaRPr/>
          </a:p>
          <a:p>
            <a:pPr rtl="0">
              <a:spcBef>
                <a:spcPts val="0"/>
              </a:spcBef>
              <a:buNone/>
            </a:pPr>
            <a:r>
              <a:rPr lang="en-US"/>
              <a:t>4.  The Trial of Louis Riel</a:t>
            </a:r>
          </a:p>
          <a:p>
            <a:pPr rtl="0">
              <a:spcBef>
                <a:spcPts val="0"/>
              </a:spcBef>
              <a:buNone/>
            </a:pPr>
            <a:endParaRPr/>
          </a:p>
          <a:p>
            <a:pPr rtl="0">
              <a:spcBef>
                <a:spcPts val="0"/>
              </a:spcBef>
              <a:buNone/>
            </a:pPr>
            <a:r>
              <a:rPr lang="en-US"/>
              <a:t>5. The building of the railway (CPR)</a:t>
            </a:r>
          </a:p>
          <a:p>
            <a:pPr rtl="0">
              <a:spcBef>
                <a:spcPts val="0"/>
              </a:spcBef>
              <a:buNone/>
            </a:pPr>
            <a:endParaRPr/>
          </a:p>
          <a:p>
            <a:pPr rtl="0">
              <a:spcBef>
                <a:spcPts val="0"/>
              </a:spcBef>
              <a:buNone/>
            </a:pPr>
            <a:r>
              <a:rPr lang="en-US"/>
              <a:t>Instructions:</a:t>
            </a:r>
          </a:p>
          <a:p>
            <a:pPr rtl="0">
              <a:spcBef>
                <a:spcPts val="0"/>
              </a:spcBef>
              <a:buNone/>
            </a:pPr>
            <a:endParaRPr/>
          </a:p>
          <a:p>
            <a:pPr rtl="0">
              <a:spcBef>
                <a:spcPts val="0"/>
              </a:spcBef>
              <a:buNone/>
            </a:pPr>
            <a:r>
              <a:rPr lang="en-US"/>
              <a:t>You must identify what Canada was like before the event.</a:t>
            </a:r>
          </a:p>
          <a:p>
            <a:pPr rtl="0">
              <a:spcBef>
                <a:spcPts val="0"/>
              </a:spcBef>
              <a:buNone/>
            </a:pPr>
            <a:r>
              <a:rPr lang="en-US"/>
              <a:t>You must describe the change that occurred in Canada.</a:t>
            </a:r>
          </a:p>
          <a:p>
            <a:pPr rtl="0">
              <a:spcBef>
                <a:spcPts val="0"/>
              </a:spcBef>
              <a:buNone/>
            </a:pPr>
            <a:r>
              <a:rPr lang="en-US"/>
              <a:t>You must give your opinion on the results.  Were the results positive or negative for Canada. Explain.</a:t>
            </a:r>
          </a:p>
          <a:p>
            <a:pPr rtl="0">
              <a:spcBef>
                <a:spcPts val="0"/>
              </a:spcBef>
              <a:buNone/>
            </a:pPr>
            <a:endParaRPr/>
          </a:p>
          <a:p>
            <a:pPr rtl="0">
              <a:spcBef>
                <a:spcPts val="0"/>
              </a:spcBef>
              <a:buNone/>
            </a:pPr>
            <a:r>
              <a:rPr lang="en-US"/>
              <a:t>You must demonstrate your understanding on a large piece of paper in whatever format you wish”  You can write an essay. </a:t>
            </a:r>
          </a:p>
          <a:p>
            <a:pPr rtl="0">
              <a:spcBef>
                <a:spcPts val="0"/>
              </a:spcBef>
              <a:buNone/>
            </a:pPr>
            <a:r>
              <a:rPr lang="en-US"/>
              <a:t> Draw pictures and label.</a:t>
            </a: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lvl="0" rtl="0">
              <a:spcBef>
                <a:spcPts val="0"/>
              </a:spcBef>
              <a:buNone/>
            </a:pPr>
            <a:endParaRPr/>
          </a:p>
          <a:p>
            <a:pPr rtl="0">
              <a:spcBef>
                <a:spcPts val="0"/>
              </a:spcBef>
              <a:buNone/>
            </a:pPr>
            <a:endParaRPr/>
          </a:p>
          <a:p>
            <a:pPr lvl="0">
              <a:spcBef>
                <a:spcPts val="0"/>
              </a:spcBef>
              <a:buNone/>
            </a:pPr>
            <a:r>
              <a:rPr lang="en-US"/>
              <a:t>   </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p:nvPr/>
        </p:nvSpPr>
        <p:spPr>
          <a:xfrm>
            <a:off x="1217200" y="633600"/>
            <a:ext cx="8153700" cy="6569400"/>
          </a:xfrm>
          <a:prstGeom prst="rect">
            <a:avLst/>
          </a:prstGeom>
          <a:noFill/>
          <a:ln>
            <a:noFill/>
          </a:ln>
        </p:spPr>
        <p:txBody>
          <a:bodyPr lIns="91425" tIns="91425" rIns="91425" bIns="91425" anchor="t" anchorCtr="0">
            <a:noAutofit/>
          </a:bodyPr>
          <a:lstStyle/>
          <a:p>
            <a:pPr rtl="0">
              <a:spcBef>
                <a:spcPts val="0"/>
              </a:spcBef>
              <a:buNone/>
            </a:pPr>
            <a:endParaRPr/>
          </a:p>
          <a:p>
            <a:pPr rtl="0">
              <a:spcBef>
                <a:spcPts val="0"/>
              </a:spcBef>
              <a:buNone/>
            </a:pPr>
            <a:endParaRPr/>
          </a:p>
          <a:p>
            <a:pPr rtl="0">
              <a:spcBef>
                <a:spcPts val="0"/>
              </a:spcBef>
              <a:buNone/>
            </a:pPr>
            <a:r>
              <a:rPr lang="en-US"/>
              <a:t>Rubric:  Fully Meeting 3 events.   Meeting 2 events.    Minimally Meeting 2 event.</a:t>
            </a:r>
          </a:p>
          <a:p>
            <a:pPr rtl="0">
              <a:spcBef>
                <a:spcPts val="0"/>
              </a:spcBef>
              <a:buNone/>
            </a:pPr>
            <a:endParaRPr/>
          </a:p>
          <a:p>
            <a:pPr rtl="0">
              <a:spcBef>
                <a:spcPts val="0"/>
              </a:spcBef>
              <a:buNone/>
            </a:pPr>
            <a:endParaRPr/>
          </a:p>
          <a:p>
            <a:pPr rtl="0">
              <a:spcBef>
                <a:spcPts val="0"/>
              </a:spcBef>
              <a:buNone/>
            </a:pPr>
            <a:r>
              <a:rPr lang="en-US"/>
              <a:t>4-  You clearly identify in detail what Canada was like before the change or event.  You describe in detail the changes that occurred.  You give your opinion on the results with examples that are both positve and negatives and explain clearly your view point on how the changes have effected Canada.</a:t>
            </a:r>
          </a:p>
          <a:p>
            <a:pPr rtl="0">
              <a:spcBef>
                <a:spcPts val="0"/>
              </a:spcBef>
              <a:buNone/>
            </a:pPr>
            <a:endParaRPr/>
          </a:p>
          <a:p>
            <a:pPr rtl="0">
              <a:spcBef>
                <a:spcPts val="0"/>
              </a:spcBef>
              <a:buNone/>
            </a:pPr>
            <a:endParaRPr/>
          </a:p>
          <a:p>
            <a:pPr rtl="0">
              <a:spcBef>
                <a:spcPts val="0"/>
              </a:spcBef>
              <a:buNone/>
            </a:pPr>
            <a:r>
              <a:rPr lang="en-US"/>
              <a:t>3.</a:t>
            </a:r>
            <a:r>
              <a:rPr lang="en-US">
                <a:solidFill>
                  <a:schemeClr val="dk2"/>
                </a:solidFill>
              </a:rPr>
              <a:t>   You clearly identify in detail what Canada was like before the change or event.  You describe in detail the changes that occurred.  You give your opinion on the results with examples that are both positve and negatives and explain clearly your view point on how the changes have effected Canada.</a:t>
            </a:r>
          </a:p>
          <a:p>
            <a:pPr lvl="0" rtl="0">
              <a:spcBef>
                <a:spcPts val="0"/>
              </a:spcBef>
              <a:buClr>
                <a:schemeClr val="dk2"/>
              </a:buClr>
              <a:buFont typeface="Arial"/>
              <a:buNone/>
            </a:pPr>
            <a:endParaRPr>
              <a:solidFill>
                <a:schemeClr val="dk2"/>
              </a:solidFill>
            </a:endParaRPr>
          </a:p>
          <a:p>
            <a:pPr rtl="0">
              <a:spcBef>
                <a:spcPts val="0"/>
              </a:spcBef>
              <a:buNone/>
            </a:pPr>
            <a:endParaRPr>
              <a:solidFill>
                <a:schemeClr val="dk2"/>
              </a:solidFill>
            </a:endParaRPr>
          </a:p>
          <a:p>
            <a:pPr rtl="0">
              <a:spcBef>
                <a:spcPts val="0"/>
              </a:spcBef>
              <a:buNone/>
            </a:pPr>
            <a:endParaRPr/>
          </a:p>
          <a:p>
            <a:pPr rtl="0">
              <a:spcBef>
                <a:spcPts val="0"/>
              </a:spcBef>
              <a:buNone/>
            </a:pPr>
            <a:r>
              <a:rPr lang="en-US"/>
              <a:t>2-</a:t>
            </a:r>
            <a:r>
              <a:rPr lang="en-US">
                <a:solidFill>
                  <a:schemeClr val="dk2"/>
                </a:solidFill>
              </a:rPr>
              <a:t>You identify some of the detail what Canada was like before the change or event.  You describe in minimal detail the changes that occurred.  You give your opinion on the results with examples that are both positve and negatives and explain  your view point on how the changes have effected Canada.</a:t>
            </a:r>
          </a:p>
          <a:p>
            <a:pPr lvl="0" rtl="0">
              <a:spcBef>
                <a:spcPts val="0"/>
              </a:spcBef>
              <a:buClr>
                <a:schemeClr val="dk2"/>
              </a:buClr>
              <a:buFont typeface="Arial"/>
              <a:buNone/>
            </a:pPr>
            <a:endParaRPr>
              <a:solidFill>
                <a:schemeClr val="dk2"/>
              </a:solidFill>
            </a:endParaRPr>
          </a:p>
          <a:p>
            <a:pPr rtl="0">
              <a:spcBef>
                <a:spcPts val="0"/>
              </a:spcBef>
              <a:buNone/>
            </a:pPr>
            <a:endParaRPr/>
          </a:p>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p:nvPr/>
        </p:nvSpPr>
        <p:spPr>
          <a:xfrm>
            <a:off x="1383950" y="700300"/>
            <a:ext cx="7919699" cy="6352799"/>
          </a:xfrm>
          <a:prstGeom prst="rect">
            <a:avLst/>
          </a:prstGeom>
          <a:noFill/>
          <a:ln>
            <a:noFill/>
          </a:ln>
        </p:spPr>
        <p:txBody>
          <a:bodyPr lIns="91425" tIns="91425" rIns="91425" bIns="91425" anchor="t" anchorCtr="0">
            <a:noAutofit/>
          </a:bodyPr>
          <a:lstStyle/>
          <a:p>
            <a:pPr rtl="0">
              <a:spcBef>
                <a:spcPts val="0"/>
              </a:spcBef>
              <a:buNone/>
            </a:pPr>
            <a:endParaRPr/>
          </a:p>
          <a:p>
            <a:pPr rtl="0">
              <a:spcBef>
                <a:spcPts val="0"/>
              </a:spcBef>
              <a:buNone/>
            </a:pPr>
            <a:r>
              <a:rPr lang="en-US" sz="2400"/>
              <a:t>Practicing the AIRE Method: Pg. 366 Times of India</a:t>
            </a:r>
          </a:p>
          <a:p>
            <a:pPr rtl="0">
              <a:spcBef>
                <a:spcPts val="0"/>
              </a:spcBef>
              <a:buNone/>
            </a:pPr>
            <a:endParaRPr sz="2400"/>
          </a:p>
          <a:p>
            <a:pPr rtl="0">
              <a:spcBef>
                <a:spcPts val="0"/>
              </a:spcBef>
              <a:buNone/>
            </a:pPr>
            <a:endParaRPr sz="2400"/>
          </a:p>
          <a:p>
            <a:pPr rtl="0">
              <a:spcBef>
                <a:spcPts val="0"/>
              </a:spcBef>
              <a:buNone/>
            </a:pPr>
            <a:endParaRPr sz="2400"/>
          </a:p>
          <a:p>
            <a:pPr>
              <a:spcBef>
                <a:spcPts val="0"/>
              </a:spcBef>
              <a:buNone/>
            </a:pPr>
            <a:endParaRPr/>
          </a:p>
        </p:txBody>
      </p:sp>
      <p:pic>
        <p:nvPicPr>
          <p:cNvPr id="44" name="Shape 44"/>
          <p:cNvPicPr preferRelativeResize="0"/>
          <p:nvPr/>
        </p:nvPicPr>
        <p:blipFill>
          <a:blip r:embed="rId3">
            <a:alphaModFix/>
          </a:blip>
          <a:stretch>
            <a:fillRect/>
          </a:stretch>
        </p:blipFill>
        <p:spPr>
          <a:xfrm>
            <a:off x="1234375" y="1473550"/>
            <a:ext cx="8069150" cy="53794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p:nvPr/>
        </p:nvSpPr>
        <p:spPr>
          <a:xfrm>
            <a:off x="2520500" y="1898475"/>
            <a:ext cx="5143200" cy="2988950"/>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Individually complete L.M. 5.1 Analysis..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20 minutes</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Discuss as class..</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438400" y="304800"/>
            <a:ext cx="5143200" cy="6733925"/>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Read 166-168</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Text Assignment: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1. What rights and privileges were given to the Metis in Manitoba?</a:t>
            </a:r>
          </a:p>
          <a:p>
            <a:pPr rtl="0">
              <a:lnSpc>
                <a:spcPct val="100000"/>
              </a:lnSpc>
              <a:spcBef>
                <a:spcPts val="0"/>
              </a:spcBef>
              <a:buNone/>
            </a:pPr>
            <a:r>
              <a:rPr lang="en-US" sz="2666">
                <a:solidFill>
                  <a:srgbClr val="4D626C"/>
                </a:solidFill>
                <a:latin typeface="Georgia"/>
                <a:ea typeface="Georgia"/>
                <a:cs typeface="Georgia"/>
                <a:sym typeface="Georgia"/>
              </a:rPr>
              <a:t>2.How did the Militia treat the Metis?</a:t>
            </a:r>
          </a:p>
          <a:p>
            <a:pPr rtl="0">
              <a:lnSpc>
                <a:spcPct val="100000"/>
              </a:lnSpc>
              <a:spcBef>
                <a:spcPts val="0"/>
              </a:spcBef>
              <a:buNone/>
            </a:pPr>
            <a:r>
              <a:rPr lang="en-US" sz="2666">
                <a:solidFill>
                  <a:srgbClr val="4D626C"/>
                </a:solidFill>
                <a:latin typeface="Georgia"/>
                <a:ea typeface="Georgia"/>
                <a:cs typeface="Georgia"/>
                <a:sym typeface="Georgia"/>
              </a:rPr>
              <a:t>3.What was Scrip? How was it used?</a:t>
            </a:r>
          </a:p>
          <a:p>
            <a:pPr rtl="0">
              <a:lnSpc>
                <a:spcPct val="100000"/>
              </a:lnSpc>
              <a:spcBef>
                <a:spcPts val="0"/>
              </a:spcBef>
              <a:buNone/>
            </a:pPr>
            <a:r>
              <a:rPr lang="en-US" sz="2666">
                <a:solidFill>
                  <a:srgbClr val="4D626C"/>
                </a:solidFill>
                <a:latin typeface="Georgia"/>
                <a:ea typeface="Georgia"/>
                <a:cs typeface="Georgia"/>
                <a:sym typeface="Georgia"/>
              </a:rPr>
              <a:t>4.Use your image analysis technique for Figure 5-1.</a:t>
            </a:r>
          </a:p>
          <a:p>
            <a:pPr rtl="0">
              <a:lnSpc>
                <a:spcPct val="100000"/>
              </a:lnSpc>
              <a:spcBef>
                <a:spcPts val="0"/>
              </a:spcBef>
              <a:buNone/>
            </a:pPr>
            <a:r>
              <a:rPr lang="en-US" sz="2666">
                <a:solidFill>
                  <a:srgbClr val="4D626C"/>
                </a:solidFill>
                <a:latin typeface="Georgia"/>
                <a:ea typeface="Georgia"/>
                <a:cs typeface="Georgia"/>
                <a:sym typeface="Georgia"/>
              </a:rPr>
              <a:t>5. What happened to the Metis as a result of land speculation and the loss of the buffalo?</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5-2 - The Metis Move North and West..</a:t>
            </a:r>
          </a:p>
          <a:p>
            <a:pPr rtl="0">
              <a:lnSpc>
                <a:spcPct val="100000"/>
              </a:lnSpc>
              <a:spcBef>
                <a:spcPts val="0"/>
              </a:spcBef>
              <a:buNone/>
            </a:pPr>
            <a:endParaRPr sz="2666">
              <a:solidFill>
                <a:srgbClr val="4D626C"/>
              </a:solidFill>
              <a:latin typeface="Georgia"/>
              <a:ea typeface="Georgia"/>
              <a:cs typeface="Georgia"/>
              <a:sym typeface="Georgia"/>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2540000" y="1905000"/>
            <a:ext cx="5156199" cy="1981199"/>
          </a:xfrm>
          <a:prstGeom prst="rect">
            <a:avLst/>
          </a:prstGeom>
          <a:noFill/>
          <a:ln>
            <a:noFill/>
          </a:ln>
        </p:spPr>
        <p:txBody>
          <a:bodyPr lIns="38100" tIns="38100" rIns="38100" bIns="38100" anchor="t" anchorCtr="0">
            <a:noAutofit/>
          </a:bodyPr>
          <a:lstStyle/>
          <a:p>
            <a:pPr rtl="0">
              <a:lnSpc>
                <a:spcPct val="100000"/>
              </a:lnSpc>
              <a:spcBef>
                <a:spcPts val="0"/>
              </a:spcBef>
              <a:buNone/>
            </a:pPr>
            <a:r>
              <a:rPr lang="en-US" sz="2666">
                <a:solidFill>
                  <a:srgbClr val="4D626C"/>
                </a:solidFill>
                <a:latin typeface="Georgia"/>
                <a:ea typeface="Georgia"/>
                <a:cs typeface="Georgia"/>
                <a:sym typeface="Georgia"/>
              </a:rPr>
              <a:t>The Laws of the St. Laurent</a:t>
            </a:r>
          </a:p>
          <a:p>
            <a:pPr rtl="0">
              <a:lnSpc>
                <a:spcPct val="100000"/>
              </a:lnSpc>
              <a:spcBef>
                <a:spcPts val="0"/>
              </a:spcBef>
              <a:buNone/>
            </a:pPr>
            <a:endParaRPr sz="2666">
              <a:solidFill>
                <a:srgbClr val="4D626C"/>
              </a:solidFill>
              <a:latin typeface="Georgia"/>
              <a:ea typeface="Georgia"/>
              <a:cs typeface="Georgia"/>
              <a:sym typeface="Georgia"/>
            </a:endParaRPr>
          </a:p>
          <a:p>
            <a:pPr rtl="0">
              <a:lnSpc>
                <a:spcPct val="100000"/>
              </a:lnSpc>
              <a:spcBef>
                <a:spcPts val="0"/>
              </a:spcBef>
              <a:buNone/>
            </a:pPr>
            <a:r>
              <a:rPr lang="en-US" sz="2666">
                <a:solidFill>
                  <a:srgbClr val="4D626C"/>
                </a:solidFill>
                <a:latin typeface="Georgia"/>
                <a:ea typeface="Georgia"/>
                <a:cs typeface="Georgia"/>
                <a:sym typeface="Georgia"/>
              </a:rPr>
              <a:t>Read</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bubbles">
      <a:dk1>
        <a:srgbClr val="00BDEC"/>
      </a:dk1>
      <a:lt1>
        <a:srgbClr val="E0F5FA"/>
      </a:lt1>
      <a:dk2>
        <a:srgbClr val="000000"/>
      </a:dk2>
      <a:lt2>
        <a:srgbClr val="FFFFFF"/>
      </a:lt2>
      <a:accent1>
        <a:srgbClr val="38CBF0"/>
      </a:accent1>
      <a:accent2>
        <a:srgbClr val="70D9F4"/>
      </a:accent2>
      <a:accent3>
        <a:srgbClr val="A8E7F7"/>
      </a:accent3>
      <a:accent4>
        <a:srgbClr val="69AE7A"/>
      </a:accent4>
      <a:accent5>
        <a:srgbClr val="8CE8A3"/>
      </a:accent5>
      <a:accent6>
        <a:srgbClr val="B2F0C2"/>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Custom</PresentationFormat>
  <Paragraphs>200</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Custom Theme</vt:lpstr>
      <vt:lpstr>Ch 5 Changes in the Prairies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5 Changes in the Prairies</dc:title>
  <dc:creator>Jeff Crocker</dc:creator>
  <cp:lastModifiedBy> </cp:lastModifiedBy>
  <cp:revision>1</cp:revision>
  <dcterms:modified xsi:type="dcterms:W3CDTF">2015-12-09T20:31:19Z</dcterms:modified>
</cp:coreProperties>
</file>