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3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10160000" cy="7620000"/>
  <p:notesSz cx="7620000" cy="10160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896" y="12"/>
      </p:cViewPr>
      <p:guideLst>
        <p:guide orient="horz" pos="2400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855449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0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0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0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0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0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0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 txBox="1">
            <a:spLocks noGrp="1"/>
          </p:cNvSpPr>
          <p:nvPr>
            <p:ph type="ctrTitle"/>
          </p:nvPr>
        </p:nvSpPr>
        <p:spPr>
          <a:xfrm>
            <a:off x="914400" y="3048000"/>
            <a:ext cx="83312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rgbClr val="333333"/>
              </a:buClr>
              <a:buSzPct val="100000"/>
              <a:defRPr sz="4800">
                <a:solidFill>
                  <a:srgbClr val="333333"/>
                </a:solidFill>
              </a:defRPr>
            </a:lvl1pPr>
            <a:lvl2pPr algn="ctr">
              <a:spcBef>
                <a:spcPts val="0"/>
              </a:spcBef>
              <a:buClr>
                <a:srgbClr val="333333"/>
              </a:buClr>
              <a:buSzPct val="100000"/>
              <a:defRPr sz="4800">
                <a:solidFill>
                  <a:srgbClr val="333333"/>
                </a:solidFill>
              </a:defRPr>
            </a:lvl2pPr>
            <a:lvl3pPr algn="ctr">
              <a:spcBef>
                <a:spcPts val="0"/>
              </a:spcBef>
              <a:buClr>
                <a:srgbClr val="333333"/>
              </a:buClr>
              <a:buSzPct val="100000"/>
              <a:defRPr sz="4800">
                <a:solidFill>
                  <a:srgbClr val="333333"/>
                </a:solidFill>
              </a:defRPr>
            </a:lvl3pPr>
            <a:lvl4pPr algn="ctr">
              <a:spcBef>
                <a:spcPts val="0"/>
              </a:spcBef>
              <a:buClr>
                <a:srgbClr val="333333"/>
              </a:buClr>
              <a:buSzPct val="100000"/>
              <a:defRPr sz="4800">
                <a:solidFill>
                  <a:srgbClr val="333333"/>
                </a:solidFill>
              </a:defRPr>
            </a:lvl4pPr>
            <a:lvl5pPr algn="ctr">
              <a:spcBef>
                <a:spcPts val="0"/>
              </a:spcBef>
              <a:buClr>
                <a:srgbClr val="333333"/>
              </a:buClr>
              <a:buSzPct val="100000"/>
              <a:defRPr sz="4800">
                <a:solidFill>
                  <a:srgbClr val="333333"/>
                </a:solidFill>
              </a:defRPr>
            </a:lvl5pPr>
            <a:lvl6pPr algn="ctr">
              <a:spcBef>
                <a:spcPts val="0"/>
              </a:spcBef>
              <a:buClr>
                <a:srgbClr val="333333"/>
              </a:buClr>
              <a:buSzPct val="100000"/>
              <a:defRPr sz="4800">
                <a:solidFill>
                  <a:srgbClr val="333333"/>
                </a:solidFill>
              </a:defRPr>
            </a:lvl6pPr>
            <a:lvl7pPr algn="ctr">
              <a:spcBef>
                <a:spcPts val="0"/>
              </a:spcBef>
              <a:buClr>
                <a:srgbClr val="333333"/>
              </a:buClr>
              <a:buSzPct val="100000"/>
              <a:defRPr sz="4800">
                <a:solidFill>
                  <a:srgbClr val="333333"/>
                </a:solidFill>
              </a:defRPr>
            </a:lvl7pPr>
            <a:lvl8pPr algn="ctr">
              <a:spcBef>
                <a:spcPts val="0"/>
              </a:spcBef>
              <a:buClr>
                <a:srgbClr val="333333"/>
              </a:buClr>
              <a:buSzPct val="100000"/>
              <a:defRPr sz="4800">
                <a:solidFill>
                  <a:srgbClr val="333333"/>
                </a:solidFill>
              </a:defRPr>
            </a:lvl8pPr>
            <a:lvl9pPr algn="ctr">
              <a:spcBef>
                <a:spcPts val="0"/>
              </a:spcBef>
              <a:buClr>
                <a:srgbClr val="333333"/>
              </a:buClr>
              <a:buSzPct val="100000"/>
              <a:defRPr sz="4800">
                <a:solidFill>
                  <a:srgbClr val="333333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1828800" y="4572000"/>
            <a:ext cx="6502399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rgbClr val="999999"/>
              </a:buClr>
              <a:buSzPct val="100000"/>
              <a:defRPr sz="3200">
                <a:solidFill>
                  <a:srgbClr val="999999"/>
                </a:solidFill>
              </a:defRPr>
            </a:lvl1pPr>
            <a:lvl2pPr algn="ctr">
              <a:spcBef>
                <a:spcPts val="0"/>
              </a:spcBef>
              <a:buClr>
                <a:srgbClr val="999999"/>
              </a:buClr>
              <a:buSzPct val="100000"/>
              <a:defRPr sz="3200">
                <a:solidFill>
                  <a:srgbClr val="999999"/>
                </a:solidFill>
              </a:defRPr>
            </a:lvl2pPr>
            <a:lvl3pPr algn="ctr">
              <a:spcBef>
                <a:spcPts val="0"/>
              </a:spcBef>
              <a:buClr>
                <a:srgbClr val="999999"/>
              </a:buClr>
              <a:buSzPct val="100000"/>
              <a:defRPr sz="3200">
                <a:solidFill>
                  <a:srgbClr val="999999"/>
                </a:solidFill>
              </a:defRPr>
            </a:lvl3pPr>
            <a:lvl4pPr algn="ctr">
              <a:spcBef>
                <a:spcPts val="0"/>
              </a:spcBef>
              <a:buClr>
                <a:srgbClr val="999999"/>
              </a:buClr>
              <a:buSzPct val="100000"/>
              <a:defRPr sz="3200">
                <a:solidFill>
                  <a:srgbClr val="999999"/>
                </a:solidFill>
              </a:defRPr>
            </a:lvl4pPr>
            <a:lvl5pPr algn="ctr">
              <a:spcBef>
                <a:spcPts val="0"/>
              </a:spcBef>
              <a:buClr>
                <a:srgbClr val="999999"/>
              </a:buClr>
              <a:buSzPct val="100000"/>
              <a:defRPr sz="3200">
                <a:solidFill>
                  <a:srgbClr val="999999"/>
                </a:solidFill>
              </a:defRPr>
            </a:lvl5pPr>
            <a:lvl6pPr algn="ctr">
              <a:spcBef>
                <a:spcPts val="0"/>
              </a:spcBef>
              <a:buClr>
                <a:srgbClr val="999999"/>
              </a:buClr>
              <a:buSzPct val="100000"/>
              <a:defRPr sz="3200">
                <a:solidFill>
                  <a:srgbClr val="999999"/>
                </a:solidFill>
              </a:defRPr>
            </a:lvl6pPr>
            <a:lvl7pPr algn="ctr">
              <a:spcBef>
                <a:spcPts val="0"/>
              </a:spcBef>
              <a:buClr>
                <a:srgbClr val="999999"/>
              </a:buClr>
              <a:buSzPct val="100000"/>
              <a:defRPr sz="3200">
                <a:solidFill>
                  <a:srgbClr val="999999"/>
                </a:solidFill>
              </a:defRPr>
            </a:lvl7pPr>
            <a:lvl8pPr algn="ctr">
              <a:spcBef>
                <a:spcPts val="0"/>
              </a:spcBef>
              <a:buClr>
                <a:srgbClr val="999999"/>
              </a:buClr>
              <a:buSzPct val="100000"/>
              <a:defRPr sz="3200">
                <a:solidFill>
                  <a:srgbClr val="999999"/>
                </a:solidFill>
              </a:defRPr>
            </a:lvl8pPr>
            <a:lvl9pPr algn="ctr">
              <a:spcBef>
                <a:spcPts val="0"/>
              </a:spcBef>
              <a:buClr>
                <a:srgbClr val="999999"/>
              </a:buClr>
              <a:buSzPct val="100000"/>
              <a:defRPr sz="3200">
                <a:solidFill>
                  <a:srgbClr val="999999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rgbClr val="333333"/>
              </a:buClr>
              <a:buSzPct val="99224"/>
              <a:defRPr sz="4266">
                <a:solidFill>
                  <a:srgbClr val="333333"/>
                </a:solidFill>
              </a:defRPr>
            </a:lvl1pPr>
            <a:lvl2pPr>
              <a:spcBef>
                <a:spcPts val="0"/>
              </a:spcBef>
              <a:buClr>
                <a:srgbClr val="333333"/>
              </a:buClr>
              <a:buSzPct val="99224"/>
              <a:defRPr sz="4266">
                <a:solidFill>
                  <a:srgbClr val="333333"/>
                </a:solidFill>
              </a:defRPr>
            </a:lvl2pPr>
            <a:lvl3pPr>
              <a:spcBef>
                <a:spcPts val="0"/>
              </a:spcBef>
              <a:buClr>
                <a:srgbClr val="333333"/>
              </a:buClr>
              <a:buSzPct val="99224"/>
              <a:defRPr sz="4266">
                <a:solidFill>
                  <a:srgbClr val="333333"/>
                </a:solidFill>
              </a:defRPr>
            </a:lvl3pPr>
            <a:lvl4pPr>
              <a:spcBef>
                <a:spcPts val="0"/>
              </a:spcBef>
              <a:buClr>
                <a:srgbClr val="333333"/>
              </a:buClr>
              <a:buSzPct val="99224"/>
              <a:defRPr sz="4266">
                <a:solidFill>
                  <a:srgbClr val="333333"/>
                </a:solidFill>
              </a:defRPr>
            </a:lvl4pPr>
            <a:lvl5pPr>
              <a:spcBef>
                <a:spcPts val="0"/>
              </a:spcBef>
              <a:buClr>
                <a:srgbClr val="333333"/>
              </a:buClr>
              <a:buSzPct val="99224"/>
              <a:defRPr sz="4266">
                <a:solidFill>
                  <a:srgbClr val="333333"/>
                </a:solidFill>
              </a:defRPr>
            </a:lvl5pPr>
            <a:lvl6pPr>
              <a:spcBef>
                <a:spcPts val="0"/>
              </a:spcBef>
              <a:buClr>
                <a:srgbClr val="333333"/>
              </a:buClr>
              <a:buSzPct val="99224"/>
              <a:defRPr sz="4266">
                <a:solidFill>
                  <a:srgbClr val="333333"/>
                </a:solidFill>
              </a:defRPr>
            </a:lvl6pPr>
            <a:lvl7pPr>
              <a:spcBef>
                <a:spcPts val="0"/>
              </a:spcBef>
              <a:buClr>
                <a:srgbClr val="333333"/>
              </a:buClr>
              <a:buSzPct val="99224"/>
              <a:defRPr sz="4266">
                <a:solidFill>
                  <a:srgbClr val="333333"/>
                </a:solidFill>
              </a:defRPr>
            </a:lvl7pPr>
            <a:lvl8pPr>
              <a:spcBef>
                <a:spcPts val="0"/>
              </a:spcBef>
              <a:buClr>
                <a:srgbClr val="333333"/>
              </a:buClr>
              <a:buSzPct val="99224"/>
              <a:defRPr sz="4266">
                <a:solidFill>
                  <a:srgbClr val="333333"/>
                </a:solidFill>
              </a:defRPr>
            </a:lvl8pPr>
            <a:lvl9pPr>
              <a:spcBef>
                <a:spcPts val="0"/>
              </a:spcBef>
              <a:buClr>
                <a:srgbClr val="333333"/>
              </a:buClr>
              <a:buSzPct val="99224"/>
              <a:defRPr sz="4266">
                <a:solidFill>
                  <a:srgbClr val="333333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550400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1pPr>
            <a:lvl2pPr>
              <a:spcBef>
                <a:spcPts val="0"/>
              </a:spcBef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2pPr>
            <a:lvl3pPr>
              <a:spcBef>
                <a:spcPts val="0"/>
              </a:spcBef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3pPr>
            <a:lvl4pPr>
              <a:spcBef>
                <a:spcPts val="0"/>
              </a:spcBef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4pPr>
            <a:lvl5pPr>
              <a:spcBef>
                <a:spcPts val="0"/>
              </a:spcBef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5pPr>
            <a:lvl6pPr>
              <a:spcBef>
                <a:spcPts val="0"/>
              </a:spcBef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6pPr>
            <a:lvl7pPr>
              <a:spcBef>
                <a:spcPts val="0"/>
              </a:spcBef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7pPr>
            <a:lvl8pPr>
              <a:spcBef>
                <a:spcPts val="0"/>
              </a:spcBef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8pPr>
            <a:lvl9pPr>
              <a:spcBef>
                <a:spcPts val="0"/>
              </a:spcBef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rgbClr val="333333"/>
              </a:buClr>
              <a:buSzPct val="99224"/>
              <a:defRPr sz="4266">
                <a:solidFill>
                  <a:srgbClr val="333333"/>
                </a:solidFill>
              </a:defRPr>
            </a:lvl1pPr>
            <a:lvl2pPr>
              <a:spcBef>
                <a:spcPts val="0"/>
              </a:spcBef>
              <a:buClr>
                <a:srgbClr val="333333"/>
              </a:buClr>
              <a:buSzPct val="99224"/>
              <a:defRPr sz="4266">
                <a:solidFill>
                  <a:srgbClr val="333333"/>
                </a:solidFill>
              </a:defRPr>
            </a:lvl2pPr>
            <a:lvl3pPr>
              <a:spcBef>
                <a:spcPts val="0"/>
              </a:spcBef>
              <a:buClr>
                <a:srgbClr val="333333"/>
              </a:buClr>
              <a:buSzPct val="99224"/>
              <a:defRPr sz="4266">
                <a:solidFill>
                  <a:srgbClr val="333333"/>
                </a:solidFill>
              </a:defRPr>
            </a:lvl3pPr>
            <a:lvl4pPr>
              <a:spcBef>
                <a:spcPts val="0"/>
              </a:spcBef>
              <a:buClr>
                <a:srgbClr val="333333"/>
              </a:buClr>
              <a:buSzPct val="99224"/>
              <a:defRPr sz="4266">
                <a:solidFill>
                  <a:srgbClr val="333333"/>
                </a:solidFill>
              </a:defRPr>
            </a:lvl4pPr>
            <a:lvl5pPr>
              <a:spcBef>
                <a:spcPts val="0"/>
              </a:spcBef>
              <a:buClr>
                <a:srgbClr val="333333"/>
              </a:buClr>
              <a:buSzPct val="99224"/>
              <a:defRPr sz="4266">
                <a:solidFill>
                  <a:srgbClr val="333333"/>
                </a:solidFill>
              </a:defRPr>
            </a:lvl5pPr>
            <a:lvl6pPr>
              <a:spcBef>
                <a:spcPts val="0"/>
              </a:spcBef>
              <a:buClr>
                <a:srgbClr val="333333"/>
              </a:buClr>
              <a:buSzPct val="99224"/>
              <a:defRPr sz="4266">
                <a:solidFill>
                  <a:srgbClr val="333333"/>
                </a:solidFill>
              </a:defRPr>
            </a:lvl6pPr>
            <a:lvl7pPr>
              <a:spcBef>
                <a:spcPts val="0"/>
              </a:spcBef>
              <a:buClr>
                <a:srgbClr val="333333"/>
              </a:buClr>
              <a:buSzPct val="99224"/>
              <a:defRPr sz="4266">
                <a:solidFill>
                  <a:srgbClr val="333333"/>
                </a:solidFill>
              </a:defRPr>
            </a:lvl7pPr>
            <a:lvl8pPr>
              <a:spcBef>
                <a:spcPts val="0"/>
              </a:spcBef>
              <a:buClr>
                <a:srgbClr val="333333"/>
              </a:buClr>
              <a:buSzPct val="99224"/>
              <a:defRPr sz="4266">
                <a:solidFill>
                  <a:srgbClr val="333333"/>
                </a:solidFill>
              </a:defRPr>
            </a:lvl8pPr>
            <a:lvl9pPr>
              <a:spcBef>
                <a:spcPts val="0"/>
              </a:spcBef>
              <a:buClr>
                <a:srgbClr val="333333"/>
              </a:buClr>
              <a:buSzPct val="99224"/>
              <a:defRPr sz="4266">
                <a:solidFill>
                  <a:srgbClr val="333333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1pPr>
            <a:lvl2pPr>
              <a:spcBef>
                <a:spcPts val="0"/>
              </a:spcBef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2pPr>
            <a:lvl3pPr>
              <a:spcBef>
                <a:spcPts val="0"/>
              </a:spcBef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3pPr>
            <a:lvl4pPr>
              <a:spcBef>
                <a:spcPts val="0"/>
              </a:spcBef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4pPr>
            <a:lvl5pPr>
              <a:spcBef>
                <a:spcPts val="0"/>
              </a:spcBef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5pPr>
            <a:lvl6pPr>
              <a:spcBef>
                <a:spcPts val="0"/>
              </a:spcBef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6pPr>
            <a:lvl7pPr>
              <a:spcBef>
                <a:spcPts val="0"/>
              </a:spcBef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7pPr>
            <a:lvl8pPr>
              <a:spcBef>
                <a:spcPts val="0"/>
              </a:spcBef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8pPr>
            <a:lvl9pPr>
              <a:spcBef>
                <a:spcPts val="0"/>
              </a:spcBef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2"/>
          </p:nvPr>
        </p:nvSpPr>
        <p:spPr>
          <a:xfrm>
            <a:off x="538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1pPr>
            <a:lvl2pPr>
              <a:spcBef>
                <a:spcPts val="0"/>
              </a:spcBef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2pPr>
            <a:lvl3pPr>
              <a:spcBef>
                <a:spcPts val="0"/>
              </a:spcBef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3pPr>
            <a:lvl4pPr>
              <a:spcBef>
                <a:spcPts val="0"/>
              </a:spcBef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4pPr>
            <a:lvl5pPr>
              <a:spcBef>
                <a:spcPts val="0"/>
              </a:spcBef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5pPr>
            <a:lvl6pPr>
              <a:spcBef>
                <a:spcPts val="0"/>
              </a:spcBef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6pPr>
            <a:lvl7pPr>
              <a:spcBef>
                <a:spcPts val="0"/>
              </a:spcBef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7pPr>
            <a:lvl8pPr>
              <a:spcBef>
                <a:spcPts val="0"/>
              </a:spcBef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8pPr>
            <a:lvl9pPr>
              <a:spcBef>
                <a:spcPts val="0"/>
              </a:spcBef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550400" cy="60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rgbClr val="999999"/>
              </a:buClr>
              <a:buSzPct val="100000"/>
              <a:defRPr sz="3200">
                <a:solidFill>
                  <a:srgbClr val="999999"/>
                </a:solidFill>
              </a:defRPr>
            </a:lvl1pPr>
            <a:lvl2pPr algn="ctr">
              <a:spcBef>
                <a:spcPts val="0"/>
              </a:spcBef>
              <a:buClr>
                <a:srgbClr val="999999"/>
              </a:buClr>
              <a:buSzPct val="100000"/>
              <a:defRPr sz="3200">
                <a:solidFill>
                  <a:srgbClr val="999999"/>
                </a:solidFill>
              </a:defRPr>
            </a:lvl2pPr>
            <a:lvl3pPr algn="ctr">
              <a:spcBef>
                <a:spcPts val="0"/>
              </a:spcBef>
              <a:buClr>
                <a:srgbClr val="999999"/>
              </a:buClr>
              <a:buSzPct val="100000"/>
              <a:defRPr sz="3200">
                <a:solidFill>
                  <a:srgbClr val="999999"/>
                </a:solidFill>
              </a:defRPr>
            </a:lvl3pPr>
            <a:lvl4pPr algn="ctr">
              <a:spcBef>
                <a:spcPts val="0"/>
              </a:spcBef>
              <a:buClr>
                <a:srgbClr val="999999"/>
              </a:buClr>
              <a:buSzPct val="100000"/>
              <a:defRPr sz="3200">
                <a:solidFill>
                  <a:srgbClr val="999999"/>
                </a:solidFill>
              </a:defRPr>
            </a:lvl4pPr>
            <a:lvl5pPr algn="ctr">
              <a:spcBef>
                <a:spcPts val="0"/>
              </a:spcBef>
              <a:buClr>
                <a:srgbClr val="999999"/>
              </a:buClr>
              <a:buSzPct val="100000"/>
              <a:defRPr sz="3200">
                <a:solidFill>
                  <a:srgbClr val="999999"/>
                </a:solidFill>
              </a:defRPr>
            </a:lvl5pPr>
            <a:lvl6pPr algn="ctr">
              <a:spcBef>
                <a:spcPts val="0"/>
              </a:spcBef>
              <a:buClr>
                <a:srgbClr val="999999"/>
              </a:buClr>
              <a:buSzPct val="100000"/>
              <a:defRPr sz="3200">
                <a:solidFill>
                  <a:srgbClr val="999999"/>
                </a:solidFill>
              </a:defRPr>
            </a:lvl6pPr>
            <a:lvl7pPr algn="ctr">
              <a:spcBef>
                <a:spcPts val="0"/>
              </a:spcBef>
              <a:buClr>
                <a:srgbClr val="999999"/>
              </a:buClr>
              <a:buSzPct val="100000"/>
              <a:defRPr sz="3200">
                <a:solidFill>
                  <a:srgbClr val="999999"/>
                </a:solidFill>
              </a:defRPr>
            </a:lvl7pPr>
            <a:lvl8pPr algn="ctr">
              <a:spcBef>
                <a:spcPts val="0"/>
              </a:spcBef>
              <a:buClr>
                <a:srgbClr val="999999"/>
              </a:buClr>
              <a:buSzPct val="100000"/>
              <a:defRPr sz="3200">
                <a:solidFill>
                  <a:srgbClr val="999999"/>
                </a:solidFill>
              </a:defRPr>
            </a:lvl8pPr>
            <a:lvl9pPr algn="ctr">
              <a:spcBef>
                <a:spcPts val="0"/>
              </a:spcBef>
              <a:buClr>
                <a:srgbClr val="999999"/>
              </a:buClr>
              <a:buSzPct val="100000"/>
              <a:defRPr sz="3200">
                <a:solidFill>
                  <a:srgbClr val="999999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>
            <a:alphaModFix/>
          </a:blip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xaPepCVepC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9sGEJ6MY0rY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78DgmDCgL90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dugpjJtEDkc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WLnBZgdbSyc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xkPs7aG-2bw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lrA4V6YF6SA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>
            <a:hlinkClick r:id="rId3"/>
          </p:cNvPr>
          <p:cNvSpPr/>
          <p:nvPr/>
        </p:nvSpPr>
        <p:spPr>
          <a:xfrm>
            <a:off x="3365525" y="2452825"/>
            <a:ext cx="5830850" cy="4373124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20" name="Shape 20"/>
          <p:cNvSpPr txBox="1"/>
          <p:nvPr/>
        </p:nvSpPr>
        <p:spPr>
          <a:xfrm>
            <a:off x="2817900" y="700300"/>
            <a:ext cx="6452699" cy="1467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400"/>
              <a:t>If you need to speak to the teacher please do not do this..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7850" y="200725"/>
            <a:ext cx="8925349" cy="4640199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Shape 67"/>
          <p:cNvSpPr txBox="1"/>
          <p:nvPr/>
        </p:nvSpPr>
        <p:spPr>
          <a:xfrm>
            <a:off x="2032000" y="4978400"/>
            <a:ext cx="6189949" cy="25680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Fig 1-3- The British Empire was the biggest of the European empires</a:t>
            </a:r>
            <a:r>
              <a:rPr lang="en-US" sz="2666">
                <a:solidFill>
                  <a:srgbClr val="333333"/>
                </a:solidFill>
              </a:rPr>
              <a:t>,</a:t>
            </a: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that controlled  much of the land and people of the world. What does the expression "the sun never sets on the British Empire " mean?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/>
        </p:nvSpPr>
        <p:spPr>
          <a:xfrm>
            <a:off x="2540000" y="914400"/>
            <a:ext cx="5094599" cy="6176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</a:rPr>
              <a:t>Homework Questions: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3333"/>
              </a:solidFill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Write down and answer the following Questions into your notebook.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Pg. 6- Society Identity:"How did women....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C27BA0"/>
                </a:solidFill>
                <a:latin typeface="Arial"/>
                <a:ea typeface="Arial"/>
                <a:cs typeface="Arial"/>
                <a:sym typeface="Arial"/>
              </a:rPr>
              <a:t>Pg. 7- Autonomy " What was Canada's..</a:t>
            </a: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...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Pg.8- Society Identity " Why were the attitudes of 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Answer each of these questions in full sentences..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>
            <a:hlinkClick r:id="rId3"/>
          </p:cNvPr>
          <p:cNvSpPr/>
          <p:nvPr/>
        </p:nvSpPr>
        <p:spPr>
          <a:xfrm>
            <a:off x="490125" y="318650"/>
            <a:ext cx="9616149" cy="7212099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/>
        </p:nvSpPr>
        <p:spPr>
          <a:xfrm>
            <a:off x="2540000" y="1905000"/>
            <a:ext cx="5156199" cy="243362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333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1-2 Canada's Changing Population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>
            <a:hlinkClick r:id="rId3"/>
          </p:cNvPr>
          <p:cNvSpPr/>
          <p:nvPr/>
        </p:nvSpPr>
        <p:spPr>
          <a:xfrm>
            <a:off x="2794000" y="2095500"/>
            <a:ext cx="4572000" cy="34290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/>
        </p:nvSpPr>
        <p:spPr>
          <a:xfrm>
            <a:off x="2540000" y="1895950"/>
            <a:ext cx="5156199" cy="53829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Think about and be Prepared to Answer.. Review from Last Day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How is Canada still British?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How  are women influencing life  in Canada during the early 2000's?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How are the French and English getting along today?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/>
        </p:nvSpPr>
        <p:spPr>
          <a:xfrm>
            <a:off x="2590025" y="1871650"/>
            <a:ext cx="5464499" cy="40071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Today we will learn about how the Canadian Government dealt with immigration</a:t>
            </a:r>
            <a:r>
              <a:rPr lang="en-US" sz="2666">
                <a:solidFill>
                  <a:srgbClr val="333333"/>
                </a:solidFill>
              </a:rPr>
              <a:t>…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3333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b="1">
                <a:solidFill>
                  <a:srgbClr val="333333"/>
                </a:solidFill>
              </a:rPr>
              <a:t>Provincial PLO: 3a-assess the development and impact of  Can.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b="1">
                <a:solidFill>
                  <a:srgbClr val="333333"/>
                </a:solidFill>
              </a:rPr>
              <a:t>social policies and programs related to immigration.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 b="1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/>
        </p:nvSpPr>
        <p:spPr>
          <a:xfrm>
            <a:off x="2540000" y="1905000"/>
            <a:ext cx="5156199" cy="31241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 Read Pages 9-12- As you read </a:t>
            </a:r>
            <a:r>
              <a:rPr lang="en-US" sz="2666">
                <a:solidFill>
                  <a:srgbClr val="333333"/>
                </a:solidFill>
              </a:rPr>
              <a:t>focus</a:t>
            </a: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on the following: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</a:rPr>
              <a:t>Identify government policies with regards to the different immigrant groups.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/>
        </p:nvSpPr>
        <p:spPr>
          <a:xfrm>
            <a:off x="2540000" y="1905000"/>
            <a:ext cx="5156199" cy="530132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You will be given a number 1-3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Your number represents either: (1)Chinese,(2)India, or (3)European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</a:rPr>
              <a:t>Identify</a:t>
            </a: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three or four ways  groups were treated unfairly  by the government or Canadian Citizens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Share this info with your group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3333"/>
              </a:solidFill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</a:rPr>
              <a:t>Record info in your notebook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/>
        </p:nvSpPr>
        <p:spPr>
          <a:xfrm>
            <a:off x="2540000" y="406400"/>
            <a:ext cx="5156199" cy="732654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</a:rPr>
              <a:t>Homework Assigment 1-2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u="sng">
                <a:solidFill>
                  <a:srgbClr val="F1C232"/>
                </a:solidFill>
                <a:latin typeface="Arial"/>
                <a:ea typeface="Arial"/>
                <a:cs typeface="Arial"/>
                <a:sym typeface="Arial"/>
              </a:rPr>
              <a:t>Society/Identity</a:t>
            </a:r>
            <a:r>
              <a:rPr lang="en-US" sz="2666">
                <a:solidFill>
                  <a:srgbClr val="F1C232"/>
                </a:solidFill>
              </a:rPr>
              <a:t> Questions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F1C232"/>
                </a:solidFill>
                <a:latin typeface="Arial"/>
                <a:ea typeface="Arial"/>
                <a:cs typeface="Arial"/>
                <a:sym typeface="Arial"/>
              </a:rPr>
              <a:t>Pg. 9 (2 questions)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F1C232"/>
                </a:solidFill>
                <a:latin typeface="Arial"/>
                <a:ea typeface="Arial"/>
                <a:cs typeface="Arial"/>
                <a:sym typeface="Arial"/>
              </a:rPr>
              <a:t>Pg. 12 (1 question)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b="1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rPr>
              <a:t>Definitions--Assimilation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b="1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rPr>
              <a:t>Practice Questions: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b="1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rPr>
              <a:t>Pg. 12- 3,4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b="1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rPr>
              <a:t>Figure 1-5 (2 Questions)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 b="1">
              <a:solidFill>
                <a:srgbClr val="444444"/>
              </a:solidFill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b="1">
                <a:solidFill>
                  <a:srgbClr val="444444"/>
                </a:solidFill>
              </a:rPr>
              <a:t>Extra-http://news.nationalpost.com/2013/12/27/as-canadian-citizenship-rules-face-an-overhaul-by-the-harper-government-in-2014-heres-what-to-expect/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 b="1">
              <a:solidFill>
                <a:srgbClr val="444444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b="1"/>
              <a:t>What is the issue? What is your point of view?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/>
        </p:nvSpPr>
        <p:spPr>
          <a:xfrm>
            <a:off x="2520500" y="1898475"/>
            <a:ext cx="5143200" cy="34050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333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CH 1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5333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333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 Different Canada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/>
        </p:nvSpPr>
        <p:spPr>
          <a:xfrm>
            <a:off x="2540000" y="1905000"/>
            <a:ext cx="5156199" cy="243362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333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1-3- </a:t>
            </a:r>
            <a:r>
              <a:rPr lang="en-US" sz="5333">
                <a:solidFill>
                  <a:srgbClr val="FF0000"/>
                </a:solidFill>
              </a:rPr>
              <a:t>Challenges Faced by Aboriginals 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333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Pg 13-16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/>
        </p:nvSpPr>
        <p:spPr>
          <a:xfrm>
            <a:off x="2617800" y="1217200"/>
            <a:ext cx="5235600" cy="4885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600"/>
              <a:t>Provincial Outcome 3E-Demonstrate knowledge of challenges faced by Aboriginals and their response to reserves, self government and treaty negotiations.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/>
        </p:nvSpPr>
        <p:spPr>
          <a:xfrm>
            <a:off x="2538375" y="410250"/>
            <a:ext cx="4625125" cy="68137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Review Questions from last day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How did the current governments  of Canada respond to the Komagata Maru and Head Tax ?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a. the government ignored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b. the government said sorry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c. the government said sorry and gave financial compensation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d. the goverment put it to a vote.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/>
        </p:nvSpPr>
        <p:spPr>
          <a:xfrm>
            <a:off x="2540000" y="1905000"/>
            <a:ext cx="5156199" cy="19811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  <p:sp>
        <p:nvSpPr>
          <p:cNvPr id="133" name="Shape 133">
            <a:hlinkClick r:id="rId3"/>
          </p:cNvPr>
          <p:cNvSpPr/>
          <p:nvPr/>
        </p:nvSpPr>
        <p:spPr>
          <a:xfrm>
            <a:off x="3048000" y="2286000"/>
            <a:ext cx="4063999" cy="3047999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134" name="Shape 134"/>
          <p:cNvSpPr txBox="1"/>
          <p:nvPr/>
        </p:nvSpPr>
        <p:spPr>
          <a:xfrm>
            <a:off x="2917950" y="733650"/>
            <a:ext cx="5156100" cy="1433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4800"/>
              <a:t>Review from Last Class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/>
        </p:nvSpPr>
        <p:spPr>
          <a:xfrm>
            <a:off x="2540000" y="1905000"/>
            <a:ext cx="5156199" cy="19811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Quietly Read Pages 13 and 16.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/>
        </p:nvSpPr>
        <p:spPr>
          <a:xfrm>
            <a:off x="2540000" y="1905000"/>
            <a:ext cx="5156199" cy="19811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u="sng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http://www.youtube.com/watch?v=WLnBZgdbSyc</a:t>
            </a: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Shape 1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40000" y="101600"/>
            <a:ext cx="4953000" cy="6108675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Shape 150"/>
          <p:cNvSpPr txBox="1"/>
          <p:nvPr/>
        </p:nvSpPr>
        <p:spPr>
          <a:xfrm>
            <a:off x="2540000" y="5181600"/>
            <a:ext cx="4789950" cy="23634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Who is this?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/>
        </p:nvSpPr>
        <p:spPr>
          <a:xfrm>
            <a:off x="2348650" y="310300"/>
            <a:ext cx="5156199" cy="82823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Who's Who- GLM- 6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Skill-Analysis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Criteria: 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___Accurate info. for each quest.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___neat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___comprehensive answers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___thoughtful answers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___Creative (Drawing,i Ilustration)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___ Google Capilano- Find out something about how he has impacted Vancouver.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Assignment Mark on: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6-Exceeds expectations above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5-Meets all above expectations to a high standard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4- Meets all above expectations to a good standard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3-- Minimally meets above criteria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1/2-does not meet criteria.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/>
        </p:nvSpPr>
        <p:spPr>
          <a:xfrm>
            <a:off x="2540000" y="1905000"/>
            <a:ext cx="5156199" cy="42671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On the back of GLM-6 Answer the following questions based on Page 16: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1. Define urbanization.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2. What led to more jobs in the cities?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3. What happened to the population of Winnipeg?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4. Describe the many differences between the wealthy and poor ?</a:t>
            </a: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/>
        </p:nvSpPr>
        <p:spPr>
          <a:xfrm>
            <a:off x="2540000" y="1905000"/>
            <a:ext cx="5156199" cy="32194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333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1-4 Canadian Economy and Resources in the Early 1900's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Shape 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50675" y="536575"/>
            <a:ext cx="3658650" cy="4689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/>
        </p:nvSpPr>
        <p:spPr>
          <a:xfrm>
            <a:off x="2167625" y="1283900"/>
            <a:ext cx="5985900" cy="461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400"/>
              <a:t>Provincial Learning Outcome: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-US" sz="2400"/>
              <a:t>3B- 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>
              <a:spcBef>
                <a:spcPts val="0"/>
              </a:spcBef>
              <a:buNone/>
            </a:pPr>
            <a:r>
              <a:rPr lang="en-US" sz="2400"/>
              <a:t>Identify the causes and effects of economic change in Canada..</a:t>
            </a: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/>
        </p:nvSpPr>
        <p:spPr>
          <a:xfrm>
            <a:off x="2540000" y="1905000"/>
            <a:ext cx="5156199" cy="19811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333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Read 18-21</a:t>
            </a:r>
          </a:p>
        </p:txBody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Shape 1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8000" y="787075"/>
            <a:ext cx="9143999" cy="6045824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Shape 181"/>
          <p:cNvSpPr txBox="1"/>
          <p:nvPr/>
        </p:nvSpPr>
        <p:spPr>
          <a:xfrm>
            <a:off x="2540000" y="5689575"/>
            <a:ext cx="5156199" cy="19811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How much was this car worth?</a:t>
            </a:r>
          </a:p>
        </p:txBody>
      </p:sp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/>
        </p:nvSpPr>
        <p:spPr>
          <a:xfrm>
            <a:off x="2540000" y="1905000"/>
            <a:ext cx="5156199" cy="50291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Cause and Effect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Use GLM-13  to illustrate some effects 0n Canada: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Fill these ideas neatly in the Left Boxes.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1. Availability of Electricity..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2. Corporate Giants with no competition..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3. Extraction and use of the Environment..</a:t>
            </a:r>
          </a:p>
        </p:txBody>
      </p:sp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/>
          <p:nvPr/>
        </p:nvSpPr>
        <p:spPr>
          <a:xfrm>
            <a:off x="2540000" y="1905000"/>
            <a:ext cx="5156199" cy="31241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Cause and Effect: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In the right side of the organizer list effects......3 or 4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For example---Electricty caused factories to be powered</a:t>
            </a:r>
          </a:p>
        </p:txBody>
      </p:sp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/>
        </p:nvSpPr>
        <p:spPr>
          <a:xfrm>
            <a:off x="2540000" y="101600"/>
            <a:ext cx="5156199" cy="57912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Assignment Part 2 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1.Complete key terms page 19.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2. Economy/Geography- Pg 18 and 20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8761D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b="1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3. Practice Questions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b="1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#2, and #3- Page 21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 b="1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b="1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Critical Inquiry Page 21....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b="1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4.Read- Athabasca--Oil Sands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b="1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Answer Thinking Crit.. 1-16</a:t>
            </a:r>
          </a:p>
        </p:txBody>
      </p:sp>
    </p:spTree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>
            <a:hlinkClick r:id="rId3"/>
          </p:cNvPr>
          <p:cNvSpPr/>
          <p:nvPr/>
        </p:nvSpPr>
        <p:spPr>
          <a:xfrm>
            <a:off x="609600" y="-203200"/>
            <a:ext cx="9440975" cy="7080724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Shape 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01600" y="-406400"/>
            <a:ext cx="9143999" cy="6005375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Shape 36"/>
          <p:cNvSpPr txBox="1"/>
          <p:nvPr/>
        </p:nvSpPr>
        <p:spPr>
          <a:xfrm>
            <a:off x="2133600" y="6197600"/>
            <a:ext cx="5275550" cy="17632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Who is Laurier, whose century would it be?  How was Canada different back then? Pg 5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/>
        </p:nvSpPr>
        <p:spPr>
          <a:xfrm>
            <a:off x="2520500" y="1898475"/>
            <a:ext cx="5143200" cy="51491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2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Learning Outcomes: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You will learn about early Canada and be able to</a:t>
            </a:r>
            <a:r>
              <a:rPr lang="en-US" sz="2666">
                <a:solidFill>
                  <a:srgbClr val="333333"/>
                </a:solidFill>
              </a:rPr>
              <a:t> identify and explain</a:t>
            </a: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ou</a:t>
            </a:r>
            <a:r>
              <a:rPr lang="en-US" sz="2666">
                <a:solidFill>
                  <a:srgbClr val="333333"/>
                </a:solidFill>
              </a:rPr>
              <a:t>r</a:t>
            </a: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unique</a:t>
            </a:r>
            <a:r>
              <a:rPr lang="en-US" sz="2666" b="1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cultural and political characteristics--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/>
        </p:nvSpPr>
        <p:spPr>
          <a:xfrm>
            <a:off x="1675700" y="1093600"/>
            <a:ext cx="7214399" cy="448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400"/>
              <a:t>What is culture?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-US" sz="2400"/>
              <a:t>What are political characteristics?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>
              <a:spcBef>
                <a:spcPts val="0"/>
              </a:spcBef>
              <a:buNone/>
            </a:pPr>
            <a:r>
              <a:rPr lang="en-US" sz="2400"/>
              <a:t>Talk with a neighbour and give some examples of the culture and political characteristics of Canada….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>
            <a:hlinkClick r:id="rId3"/>
          </p:cNvPr>
          <p:cNvSpPr/>
          <p:nvPr/>
        </p:nvSpPr>
        <p:spPr>
          <a:xfrm>
            <a:off x="2794000" y="2095500"/>
            <a:ext cx="4572000" cy="34290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/>
        </p:nvSpPr>
        <p:spPr>
          <a:xfrm>
            <a:off x="2540000" y="1889250"/>
            <a:ext cx="5570699" cy="48329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8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Text Reading: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480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Quietly Read Pages 5-</a:t>
            </a:r>
            <a:r>
              <a:rPr lang="en-US" sz="2666">
                <a:solidFill>
                  <a:srgbClr val="333333"/>
                </a:solidFill>
              </a:rPr>
              <a:t>9</a:t>
            </a: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3333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</a:rPr>
              <a:t>As you read jot down an idea or two on how the following  influenced Canadian culture and politics: (1) immigration,(2) British Influence, (3)Women and (4)Quebec Nationalism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/>
        </p:nvSpPr>
        <p:spPr>
          <a:xfrm>
            <a:off x="2520725" y="1929050"/>
            <a:ext cx="5196600" cy="49820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Vocabulary:  For each Word give a</a:t>
            </a:r>
            <a:r>
              <a:rPr lang="en-US" sz="2666">
                <a:solidFill>
                  <a:srgbClr val="FF0000"/>
                </a:solidFill>
              </a:rPr>
              <a:t>n: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Explanation,Example,Visual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a.Autonomy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b.Ethnocentric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3333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</a:rPr>
              <a:t>From what you have  read so far how did the shifting culture lead  Canadians  to be more autonomous and often ethnocentric?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3333"/>
              </a:solidFill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3333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gradientwhite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449</Words>
  <Application>Microsoft Office PowerPoint</Application>
  <PresentationFormat>Custom</PresentationFormat>
  <Paragraphs>142</Paragraphs>
  <Slides>36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Custom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Crocker</dc:creator>
  <cp:lastModifiedBy> </cp:lastModifiedBy>
  <cp:revision>1</cp:revision>
  <dcterms:modified xsi:type="dcterms:W3CDTF">2014-09-25T14:42:44Z</dcterms:modified>
</cp:coreProperties>
</file>