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4CB4B8A-C056-455D-838C-14F09D85DDDE}">
  <a:tblStyle styleId="{34CB4B8A-C056-455D-838C-14F09D85DDDE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456" y="-19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93850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0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1pPr>
            <a:lvl2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2pPr>
            <a:lvl3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3pPr>
            <a:lvl4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4pPr>
            <a:lvl5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5pPr>
            <a:lvl6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6pPr>
            <a:lvl7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7pPr>
            <a:lvl8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8pPr>
            <a:lvl9pPr algn="ctr">
              <a:buClr>
                <a:srgbClr val="333333"/>
              </a:buClr>
              <a:buSzPct val="100000"/>
              <a:defRPr sz="4800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5pPr>
            <a:lvl6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6pPr>
            <a:lvl7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7pPr>
            <a:lvl8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8pPr>
            <a:lvl9pPr>
              <a:buClr>
                <a:srgbClr val="333333"/>
              </a:buClr>
              <a:buSzPct val="99224"/>
              <a:defRPr sz="42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5pPr>
            <a:lvl6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6pPr>
            <a:lvl7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7pPr>
            <a:lvl8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8pPr>
            <a:lvl9pPr>
              <a:buClr>
                <a:srgbClr val="333333"/>
              </a:buClr>
              <a:buSzPct val="98765"/>
              <a:defRPr sz="2666">
                <a:solidFill>
                  <a:srgbClr val="33333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1pPr>
            <a:lvl2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2pPr>
            <a:lvl3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3pPr>
            <a:lvl4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4pPr>
            <a:lvl5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5pPr>
            <a:lvl6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6pPr>
            <a:lvl7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7pPr>
            <a:lvl8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8pPr>
            <a:lvl9pPr algn="ctr">
              <a:buClr>
                <a:srgbClr val="999999"/>
              </a:buClr>
              <a:buSzPct val="100000"/>
              <a:defRPr sz="3200"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Ch 11- Population Trends and Issues.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2525525" y="1890525"/>
            <a:ext cx="5146550" cy="34714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Net Migration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Doubling Time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Natural Increase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Emigration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Developing Country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2540000" y="914400"/>
            <a:ext cx="5146550" cy="55934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Preview: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What is the life expectancy of a Canadian Citizen?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Where is the highest Life expectancy in the world?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Where is the lowest life expectancy in the world?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Write down your best guess..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2525525" y="1890525"/>
            <a:ext cx="5146550" cy="55934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Learning Outcomes: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Today you will learn about the factors affecting life expectancy and how it has changed. You will also interpret statistics..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 will also explain the stages of the DTM and how it is connected to economic growth in the country...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525525" y="1890525"/>
            <a:ext cx="5146550" cy="34714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1  Read Pg.365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concept definition map to define: Life Expectancy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Figure 11-12---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Answer- Interpreting Stats.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2336800" y="406400"/>
            <a:ext cx="5146550" cy="68666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2--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Write out the the term DTM...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Create a chart: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Across the top Give the stages and names.....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Down the side write the following: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Birth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Death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Growth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Level of Industrialization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Health Care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Numbers of Elderly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Numbers of Young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Name of 2 countries in this stage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Problems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2438400" y="304800"/>
            <a:ext cx="5146550" cy="81398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3: 368/369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Fill in your chart.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Will countries always move to the next stage of the DTM towards a higher stage?Why/Why not?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Could a country move to a lower stage?Explain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What types of population issues is Canada facing?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5.China is at stage 3, what measures have they used to slow population growth? How successful has their plan been?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6. What has India done to slow their population?Describe the success of their plan.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11-3 Population Pyramids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2336800" y="304800"/>
            <a:ext cx="5146550" cy="89886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Learning Outcomes: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Create a population pyramid graph using data.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Analyse population pyramids and make inferences about the countries economy, society, population distribution.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Identify different types of pyramids.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Describe the importance of dependency ratio.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2525525" y="1890525"/>
            <a:ext cx="5146550" cy="26226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1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Complete Population Pyramids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Assigned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1499300" y="864300"/>
            <a:ext cx="7549499" cy="580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
</a:t>
            </a:r>
            <a:r>
              <a:rPr lang="en-US" sz="3000"/>
              <a:t>Task 2:  Bulgaria/India- Population Pyramids</a:t>
            </a:r>
          </a:p>
          <a:p>
            <a:endParaRPr lang="en-US" sz="3000"/>
          </a:p>
          <a:p>
            <a:pPr lvl="0" rtl="0">
              <a:buNone/>
            </a:pPr>
            <a:r>
              <a:rPr lang="en-US" sz="3000"/>
              <a:t>1. Do you think Bulgaria/India is a developing or developed country? Explain</a:t>
            </a:r>
          </a:p>
          <a:p>
            <a:pPr lvl="0" rtl="0">
              <a:buNone/>
            </a:pPr>
            <a:r>
              <a:rPr lang="en-US" sz="3000"/>
              <a:t>2. Predict some future population issues that Bulgaria and India might face in the future.</a:t>
            </a:r>
          </a:p>
          <a:p>
            <a:pPr lvl="0" rtl="0">
              <a:buNone/>
            </a:pPr>
            <a:r>
              <a:rPr lang="en-US" sz="3000"/>
              <a:t>3.  Identify solutions to these issues.</a:t>
            </a:r>
          </a:p>
          <a:p>
            <a:pPr lvl="0" rtl="0">
              <a:buNone/>
            </a:pPr>
            <a:r>
              <a:rPr lang="en-US" sz="3000"/>
              <a:t>4. What would the dependency ratios be like in Bulgaria and India.</a:t>
            </a:r>
          </a:p>
          <a:p>
            <a:pPr lvl="0" rtl="0">
              <a:buNone/>
            </a:pPr>
            <a:r>
              <a:rPr lang="en-US" sz="3000"/>
              <a:t>5.  How might these dependency ratios affect these countries?  Give two specific examples.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/>
        </p:nvSpPr>
        <p:spPr>
          <a:xfrm>
            <a:off x="2525525" y="1890525"/>
            <a:ext cx="5146550" cy="43202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What is the population of the world?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What is the population of Abbotsford?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Write down your answer..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Share with a friend..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2438400" y="304800"/>
            <a:ext cx="5146550" cy="77154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</a:t>
            </a:r>
            <a:r>
              <a:rPr lang="en-US" sz="2666">
                <a:solidFill>
                  <a:srgbClr val="333333"/>
                </a:solidFill>
              </a:rPr>
              <a:t>3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Read 371-377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Using Figure 11-18- Caterogize each pyramid using 11-17...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Answer:#1,#4 and #5 -Figure 11-18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Figure 11-19- Answer #1 and 2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Use Concept Definition Map to define Dependency Ratio..Pg. 123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5. Pg. 374-Practice Questions-Answer: 1,2,and 3.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6. Why is immigration so important to Canada's population and economy?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11-4- Where do 7 Billion People Live...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525525" y="1890525"/>
            <a:ext cx="5146550" cy="43202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Today you will analyse two different maps to understand the difference between population density and population distribution.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 will also identify the functions that affect density.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2336800" y="203200"/>
            <a:ext cx="5146550" cy="77154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Review--- 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Developing countries usually have a: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a. stable pyramid or b. expanding pyramid.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Dependency Ratio always means: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a. high numbers of old people to young people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b. high numbers of young people to old people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c.  the proportion of the population supported by the working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25525" y="1890525"/>
            <a:ext cx="5146550" cy="43202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1-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2 Concept Definition Maps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for the terms: Population Distribution and Population Density...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Information from Pg. 380-382 to help you fill in the Map..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1075900" y="561225"/>
            <a:ext cx="8008199" cy="589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3000"/>
              <a:t>Draw a map of a country:  Include some cities,water, mountains etc...</a:t>
            </a:r>
          </a:p>
          <a:p>
            <a:endParaRPr lang="en-US" sz="3000"/>
          </a:p>
          <a:p>
            <a:endParaRPr lang="en-US" sz="3000"/>
          </a:p>
          <a:p>
            <a:pPr lvl="0" rtl="0">
              <a:buNone/>
            </a:pPr>
            <a:r>
              <a:rPr lang="en-US" sz="3000"/>
              <a:t>Show the population distritubtion using symbols and numbers----</a:t>
            </a:r>
          </a:p>
          <a:p>
            <a:endParaRPr lang="en-US" sz="3000"/>
          </a:p>
          <a:p>
            <a:pPr lvl="0" rtl="0">
              <a:buNone/>
            </a:pPr>
            <a:r>
              <a:rPr lang="en-US" sz="3000"/>
              <a:t>Fast forward 10 years,  Draw the same country and change the pattern of distribution</a:t>
            </a:r>
          </a:p>
          <a:p>
            <a:endParaRPr lang="en-US" sz="3000"/>
          </a:p>
          <a:p>
            <a:pPr lvl="0" rtl="0">
              <a:buNone/>
            </a:pPr>
            <a:r>
              <a:rPr lang="en-US" sz="3000"/>
              <a:t>Exchange with a  friend… Ask them how the distribution has changed and possible reasons why?</a:t>
            </a:r>
          </a:p>
          <a:p>
            <a:endParaRPr lang="en-US" sz="3000"/>
          </a:p>
          <a:p>
            <a:endParaRPr lang="en-US" sz="3000"/>
          </a:p>
          <a:p>
            <a:endParaRPr lang="en-US" sz="3000"/>
          </a:p>
          <a:p>
            <a:endParaRPr lang="en-US" sz="3000"/>
          </a:p>
        </p:txBody>
      </p:sp>
      <p:sp>
        <p:nvSpPr>
          <p:cNvPr id="139" name="Shape 139"/>
          <p:cNvSpPr txBox="1"/>
          <p:nvPr/>
        </p:nvSpPr>
        <p:spPr>
          <a:xfrm>
            <a:off x="3457225" y="934850"/>
            <a:ext cx="3657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808175" y="808175"/>
            <a:ext cx="8745599" cy="600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/>
              <a:t>Draw another map of a country:</a:t>
            </a:r>
          </a:p>
          <a:p>
            <a:endParaRPr lang="en-US" sz="300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/>
              <a:t>Show the population density using symbols/shading or other methods….</a:t>
            </a:r>
          </a:p>
          <a:p>
            <a:endParaRPr lang="en-US" sz="300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/>
              <a:t>Fast forward 10 years… Draw the same country and change the density patterns….</a:t>
            </a:r>
          </a:p>
          <a:p>
            <a:endParaRPr lang="en-US" sz="3000"/>
          </a:p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-US" sz="3000"/>
              <a:t>Exchange  with a friend… Ask them how the density has changed and possible reasons why?</a:t>
            </a:r>
          </a:p>
          <a:p>
            <a:endParaRPr lang="en-US" sz="3000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926050" y="476250"/>
            <a:ext cx="8837099" cy="595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
</a:t>
            </a:r>
          </a:p>
          <a:p>
            <a:pPr lvl="0" rtl="0">
              <a:buNone/>
            </a:pPr>
            <a:r>
              <a:rPr lang="en-US" sz="2400"/>
              <a:t>Population Project:  Population Statistics</a:t>
            </a:r>
          </a:p>
          <a:p>
            <a:pPr lvl="0" rtl="0">
              <a:buNone/>
            </a:pPr>
            <a:r>
              <a:rPr lang="en-US" sz="2400"/>
              <a:t/>
            </a:r>
            <a:br>
              <a:rPr lang="en-US" sz="2400"/>
            </a:br>
            <a:r>
              <a:rPr lang="en-US" sz="2400"/>
              <a:t>Step 1: Make up a name for your fictious country</a:t>
            </a:r>
          </a:p>
          <a:p>
            <a:endParaRPr lang="en-US" sz="2400"/>
          </a:p>
          <a:p>
            <a:pPr lvl="0" rtl="0">
              <a:buNone/>
            </a:pPr>
            <a:r>
              <a:rPr lang="en-US" sz="2400"/>
              <a:t>Step 2: Draw a map for your fictious country.</a:t>
            </a:r>
          </a:p>
          <a:p>
            <a:pPr lvl="0" rtl="0">
              <a:buNone/>
            </a:pPr>
            <a:r>
              <a:rPr lang="en-US" sz="2400"/>
              <a:t>Include- Physical features as well as towns and cities.</a:t>
            </a:r>
          </a:p>
          <a:p>
            <a:pPr lvl="0" rtl="0">
              <a:buNone/>
            </a:pPr>
            <a:r>
              <a:rPr lang="en-US" sz="2400"/>
              <a:t>Colour and include a key.</a:t>
            </a:r>
          </a:p>
          <a:p>
            <a:pPr lvl="0" rtl="0">
              <a:buNone/>
            </a:pPr>
            <a:r>
              <a:rPr lang="en-US" sz="2400"/>
              <a:t>Step 3:  Determine whether your country is developed or developing</a:t>
            </a:r>
          </a:p>
          <a:p>
            <a:pPr lvl="0" rtl="0">
              <a:buNone/>
            </a:pPr>
            <a:r>
              <a:rPr lang="en-US" sz="2400"/>
              <a:t>Step 4: Determine your countries birth and death rate</a:t>
            </a:r>
          </a:p>
          <a:p>
            <a:pPr lvl="0" rtl="0">
              <a:buNone/>
            </a:pPr>
            <a:r>
              <a:rPr lang="en-US" sz="2400"/>
              <a:t>Step 5: Determine your countries immigration and emigration rates</a:t>
            </a:r>
          </a:p>
          <a:p>
            <a:pPr lvl="0" rtl="0">
              <a:buNone/>
            </a:pPr>
            <a:r>
              <a:rPr lang="en-US" sz="2400"/>
              <a:t>Step 6: Determine your countries Population Growth Rate</a:t>
            </a:r>
          </a:p>
          <a:p>
            <a:pPr lvl="0" rtl="0">
              <a:buNone/>
            </a:pPr>
            <a:r>
              <a:rPr lang="en-US" sz="2400"/>
              <a:t>Step 7:Determine the Life Expectancy- List 3 contributing factors</a:t>
            </a:r>
          </a:p>
          <a:p>
            <a:endParaRPr lang="en-US" sz="2400"/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687925" y="555625"/>
            <a:ext cx="8889899" cy="566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899575" y="423325"/>
            <a:ext cx="8678099" cy="67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/>
              <a:t>Step 8- Look at figure 11-13- Based on your birth,death and pop growth rate determine what stage of the demographic transition model your country is.</a:t>
            </a:r>
          </a:p>
          <a:p>
            <a:endParaRPr lang="en-US" sz="2400"/>
          </a:p>
          <a:p>
            <a:pPr lvl="0" rtl="0">
              <a:buNone/>
            </a:pPr>
            <a:r>
              <a:rPr lang="en-US" sz="2400"/>
              <a:t>Step 9- Go to figure 11-17 Determine which population pyramid reflects your countries birth and death rates.</a:t>
            </a:r>
          </a:p>
          <a:p>
            <a:endParaRPr lang="en-US" sz="2400"/>
          </a:p>
          <a:p>
            <a:pPr lvl="0" rtl="0">
              <a:buNone/>
            </a:pPr>
            <a:r>
              <a:rPr lang="en-US" sz="2400"/>
              <a:t>Step 10- Create a population pyramid (like figure 11-18) That represents your country accurately notice the big differences between  developing countries like Chad and developed countries like Japan.</a:t>
            </a:r>
          </a:p>
          <a:p>
            <a:endParaRPr lang="en-US" sz="2400"/>
          </a:p>
          <a:p>
            <a:pPr lvl="0" rtl="0">
              <a:buNone/>
            </a:pPr>
            <a:r>
              <a:rPr lang="en-US" sz="2400"/>
              <a:t>Step 11- Determine the dependency load and ratio for your country.(pg. 373)</a:t>
            </a:r>
          </a:p>
          <a:p>
            <a:endParaRPr lang="en-US" sz="2400"/>
          </a:p>
          <a:p>
            <a:pPr>
              <a:buNone/>
            </a:pPr>
            <a:r>
              <a:rPr lang="en-US" sz="2400"/>
              <a:t>Step 12- Look at your map and create a method to show population distribution in your country(Pg. 380)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687925" y="529175"/>
            <a:ext cx="8969399" cy="672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3000"/>
              <a:t>Step 13- Display population density on your map. Pg 381(Figure 11-26</a:t>
            </a:r>
          </a:p>
          <a:p>
            <a:endParaRPr lang="en-US" sz="3000"/>
          </a:p>
          <a:p>
            <a:pPr lvl="0" rtl="0">
              <a:buNone/>
            </a:pPr>
            <a:r>
              <a:rPr lang="en-US" sz="3000"/>
              <a:t>Step 14- Create a key to show why people live where they do. Figure 11-27. Human and physical factors…</a:t>
            </a:r>
          </a:p>
          <a:p>
            <a:endParaRPr lang="en-US" sz="3000"/>
          </a:p>
          <a:p>
            <a:pPr lvl="0" rtl="0">
              <a:buNone/>
            </a:pPr>
            <a:r>
              <a:rPr lang="en-US" sz="2400"/>
              <a:t>Final Chart</a:t>
            </a:r>
          </a:p>
          <a:p>
            <a:endParaRPr lang="en-US" sz="2400"/>
          </a:p>
          <a:p>
            <a:pPr lvl="0" rtl="0">
              <a:buNone/>
            </a:pPr>
            <a:r>
              <a:rPr lang="en-US" sz="2400"/>
              <a:t>Describe the problems or issues that your country faces with regards to their:birth rate, death rate, pop. growth rate,life expectancy, dependency load, pop. distribution, pop. density.  </a:t>
            </a:r>
            <a:br>
              <a:rPr lang="en-US" sz="2400"/>
            </a:br>
            <a:r>
              <a:rPr lang="en-US" sz="2400"/>
              <a:t>What are potential solutions to these problems and what might be </a:t>
            </a:r>
          </a:p>
          <a:p>
            <a:pPr lvl="0" rtl="0">
              <a:buNone/>
            </a:pPr>
            <a:r>
              <a:rPr lang="en-US" sz="2400"/>
              <a:t>the problems implementing these solutions.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/>
        </p:nvSpPr>
        <p:spPr>
          <a:xfrm>
            <a:off x="2525525" y="1890525"/>
            <a:ext cx="5146550" cy="51690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Learning Outcomes: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</a:rPr>
              <a:t>D</a:t>
            </a: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efine some basic terms regarding population studies.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 will determine and practice how population change is measured through using a formula..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661450" y="502700"/>
            <a:ext cx="8916599" cy="658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graphicFrame>
        <p:nvGraphicFramePr>
          <p:cNvPr id="166" name="Shape 166"/>
          <p:cNvGraphicFramePr/>
          <p:nvPr/>
        </p:nvGraphicFramePr>
        <p:xfrm>
          <a:off x="899575" y="952500"/>
          <a:ext cx="8307925" cy="7105920"/>
        </p:xfrm>
        <a:graphic>
          <a:graphicData uri="http://schemas.openxmlformats.org/drawingml/2006/table">
            <a:tbl>
              <a:tblPr>
                <a:noFill/>
                <a:tableStyleId>{34CB4B8A-C056-455D-838C-14F09D85DDDE}</a:tableStyleId>
              </a:tblPr>
              <a:tblGrid>
                <a:gridCol w="2116675"/>
                <a:gridCol w="2010825"/>
                <a:gridCol w="2116675"/>
                <a:gridCol w="2063750"/>
              </a:tblGrid>
              <a:tr h="1240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3000"/>
                        <a:t>STATS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/>
                        <a:t>Problem//Issue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/>
                        <a:t>Solution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/>
                        <a:t>Problems Implementing</a:t>
                      </a:r>
                    </a:p>
                    <a:p>
                      <a:pPr>
                        <a:buNone/>
                      </a:pPr>
                      <a:r>
                        <a:rPr lang="en-US" sz="2400"/>
                        <a:t>Solution</a:t>
                      </a:r>
                    </a:p>
                  </a:txBody>
                  <a:tcPr marL="91425" marR="91425" marT="91425" marB="91425"/>
                </a:tc>
              </a:tr>
              <a:tr h="1240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/>
                        <a:t>Birth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800"/>
                        <a:t>Very High Birth Rate</a:t>
                      </a:r>
                    </a:p>
                    <a:p>
                      <a:endParaRPr lang="en-US" sz="1800"/>
                    </a:p>
                    <a:p>
                      <a:pPr lvl="0" rtl="0">
                        <a:buNone/>
                      </a:pPr>
                      <a:r>
                        <a:rPr lang="en-US" sz="1800"/>
                        <a:t>No birth control</a:t>
                      </a:r>
                    </a:p>
                    <a:p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/>
                        <a:t>Little Education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/>
                        <a:t>Increase levels </a:t>
                      </a:r>
                    </a:p>
                    <a:p>
                      <a:endParaRPr lang="en-US" sz="2400"/>
                    </a:p>
                    <a:p>
                      <a:pPr>
                        <a:buNone/>
                      </a:pPr>
                      <a:r>
                        <a:rPr lang="en-US" sz="2400"/>
                        <a:t>of birth contr</a:t>
                      </a:r>
                      <a:r>
                        <a:rPr lang="en-US"/>
                        <a:t>ol.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800"/>
                        <a:t>Cost</a:t>
                      </a:r>
                    </a:p>
                    <a:p>
                      <a:endParaRPr lang="en-US" sz="1800"/>
                    </a:p>
                    <a:p>
                      <a:pPr lvl="0" rtl="0">
                        <a:buNone/>
                      </a:pPr>
                      <a:r>
                        <a:rPr lang="en-US" sz="1800"/>
                        <a:t>Religous beliefs</a:t>
                      </a:r>
                    </a:p>
                    <a:p>
                      <a:endParaRPr lang="en-US" sz="1800"/>
                    </a:p>
                    <a:p>
                      <a:pPr>
                        <a:buNone/>
                      </a:pPr>
                      <a:r>
                        <a:rPr lang="en-US" sz="1800"/>
                        <a:t>Need for children because of poor economy</a:t>
                      </a:r>
                    </a:p>
                  </a:txBody>
                  <a:tcPr marL="91425" marR="91425" marT="91425" marB="91425"/>
                </a:tc>
              </a:tr>
              <a:tr h="1240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/>
                        <a:t>Death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1240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/>
                        <a:t>Pop Growth Rate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  <a:tr h="1240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/>
                        <a:t>Life Expectancy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cxnSp>
        <p:nvCxnSpPr>
          <p:cNvPr id="167" name="Shape 167"/>
          <p:cNvCxnSpPr/>
          <p:nvPr/>
        </p:nvCxnSpPr>
        <p:spPr>
          <a:xfrm rot="10800000" flipH="1">
            <a:off x="6402925" y="687849"/>
            <a:ext cx="529200" cy="238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238125" y="264600"/>
            <a:ext cx="10318799" cy="709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Rubric</a:t>
            </a:r>
          </a:p>
          <a:p>
            <a:endParaRPr lang="en-US"/>
          </a:p>
          <a:p>
            <a:endParaRPr lang="en-US"/>
          </a:p>
          <a:p>
            <a:pPr lvl="0" rtl="0">
              <a:buNone/>
            </a:pPr>
            <a:r>
              <a:rPr lang="en-US" sz="1800"/>
              <a:t>4- Map is constructed including all of the above steps which are easily identified, population statistics reflect a high level of understanding regarding the difference between a developed and a developing country.  Population pyramid includes all correct info and design is consistent with</a:t>
            </a:r>
          </a:p>
          <a:p>
            <a:pPr lvl="0" rtl="0">
              <a:buNone/>
            </a:pPr>
            <a:r>
              <a:rPr lang="en-US" sz="1800"/>
              <a:t>examples provided..</a:t>
            </a:r>
          </a:p>
          <a:p>
            <a:endParaRPr lang="en-US" sz="1800"/>
          </a:p>
          <a:p>
            <a:pPr lvl="0" rtl="0">
              <a:buNone/>
            </a:pPr>
            <a:r>
              <a:rPr lang="en-US" sz="1800"/>
              <a:t>Chart demonstrates a high level of understanding complex  population  problems, possible solutions and diffiiculties  are identified and examples of problems implementing solutions are clearly identified fior  either developed or developing countries.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endParaRPr lang="en-US" sz="1800"/>
          </a:p>
          <a:p>
            <a:pPr lvl="0" rtl="0">
              <a:buNone/>
            </a:pPr>
            <a:r>
              <a:rPr lang="en-US" sz="1800"/>
              <a:t>3- Map is constructed including most of the above steps, population  statistics reflect a good level of understanding about either developed or developing countries.</a:t>
            </a:r>
          </a:p>
          <a:p>
            <a:endParaRPr lang="en-US" sz="1800"/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Chart demonstrates a good  level of understanding population  problems, possible solutions and diffiiculties implementing solutions of either developed or developing countries.</a:t>
            </a:r>
          </a:p>
          <a:p>
            <a:endParaRPr lang="en-US" sz="1800">
              <a:solidFill>
                <a:schemeClr val="dk1"/>
              </a:solidFill>
            </a:endParaRPr>
          </a:p>
          <a:p>
            <a:endParaRPr lang="en-US" sz="1800">
              <a:solidFill>
                <a:schemeClr val="dk1"/>
              </a:solidFill>
            </a:endParaRPr>
          </a:p>
          <a:p>
            <a:endParaRPr lang="en-US"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2525525" y="1890525"/>
            <a:ext cx="5146550" cy="34714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2..</a:t>
            </a:r>
            <a:b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Answer: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Figure 11-24: 1,2,6.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Figure 11-26: 1,2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Figure 11-27: #1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Practice Questions Page 383:2 ,3..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2525525" y="1890525"/>
            <a:ext cx="5146550" cy="51690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1: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Read 358-359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Define the following: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Demography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2.Census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Developed Country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4. Developing Country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5.Birth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6. Death Rate.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/>
        </p:nvSpPr>
        <p:spPr>
          <a:xfrm>
            <a:off x="2438400" y="304800"/>
            <a:ext cx="5146550" cy="68666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2: Read 362-364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Look at Figure 11-10 this is how Population Growth Rates are determined...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Draw  a similar example in your notebook  but change the numbers slightly so that you have a different result when you do the math...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Define:7. immigration rate,8.emigration rate, 9.NI,10.exponential rate, 11.rule of 70, 12.doubling time,13. net migration..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/>
        </p:nvSpPr>
        <p:spPr>
          <a:xfrm>
            <a:off x="2525525" y="1890525"/>
            <a:ext cx="5146550" cy="34714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Task 3 -Pg 364-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Use the Concept Definition Map Pg. 123 for the term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 b="1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Population Growth Rate</a:t>
            </a:r>
          </a:p>
          <a:p>
            <a:endParaRPr lang="en-US" sz="2666" b="1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 b="1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2540000" y="1905000"/>
            <a:ext cx="5156199" cy="19811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11-2  The Demographic Revolution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2525525" y="1890525"/>
            <a:ext cx="5146550" cy="38958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Review..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Demography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Census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developed country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birth rate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immigration rate</a:t>
            </a: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666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gradientwhite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Custom</PresentationFormat>
  <Paragraphs>237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Crocker</dc:creator>
  <cp:lastModifiedBy> </cp:lastModifiedBy>
  <cp:revision>1</cp:revision>
  <dcterms:modified xsi:type="dcterms:W3CDTF">2013-12-16T18:42:07Z</dcterms:modified>
</cp:coreProperties>
</file>